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Inter Bold" charset="1" panose="020B0802030000000004"/>
      <p:regular r:id="rId20"/>
    </p:embeddedFont>
    <p:embeddedFont>
      <p:font typeface="Inter Medium" charset="1" panose="02000503000000020004"/>
      <p:regular r:id="rId21"/>
    </p:embeddedFont>
    <p:embeddedFont>
      <p:font typeface="Inter" charset="1" panose="020B0502030000000004"/>
      <p:regular r:id="rId22"/>
    </p:embeddedFont>
    <p:embeddedFont>
      <p:font typeface="DM Sans Bold" charset="1" panose="00000000000000000000"/>
      <p:regular r:id="rId23"/>
    </p:embeddedFont>
    <p:embeddedFont>
      <p:font typeface="Canva Sans Bold" charset="1" panose="020B0803030501040103"/>
      <p:regular r:id="rId24"/>
    </p:embeddedFont>
    <p:embeddedFont>
      <p:font typeface="Canva Sans" charset="1" panose="020B0503030501040103"/>
      <p:regular r:id="rId25"/>
    </p:embeddedFont>
    <p:embeddedFont>
      <p:font typeface="IBM Plex Sans Condensed Bold" charset="1" panose="020B0806050203000203"/>
      <p:regular r:id="rId29"/>
    </p:embeddedFont>
    <p:embeddedFont>
      <p:font typeface="IBM Plex Sans" charset="1" panose="020B05030502030002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support women entrepreneurs, we recommend simplifying digital tools, automating routine tasks, and using AI to ease operational stress. Personalized growth paths, diagnostics, and virtual expert hours can guide their journey. Creating community spaces like forums, mentorship programs, and success story hubs will foster shared learning and confidence. Finally, smart pricing models and access to funding partners can ease financial pressure and unlock sustainable growth.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VAGl9HGKm0A.mp4" Type="http://schemas.openxmlformats.org/officeDocument/2006/relationships/video"/><Relationship Id="rId4" Target="../media/VAGl9HGKm0A.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VAGl9OXn0sk.mp4" Type="http://schemas.openxmlformats.org/officeDocument/2006/relationships/video"/><Relationship Id="rId4" Target="../media/VAGl9OXn0sk.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VAGl9JNWX-Y.mp4" Type="http://schemas.openxmlformats.org/officeDocument/2006/relationships/video"/><Relationship Id="rId4" Target="../media/VAGl9JNWX-Y.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Gl9GiNXNw.mp4" Type="http://schemas.openxmlformats.org/officeDocument/2006/relationships/video"/><Relationship Id="rId4" Target="../media/VAGl9GiNXNw.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4178637" y="1795974"/>
            <a:ext cx="2536022" cy="1689624"/>
          </a:xfrm>
          <a:custGeom>
            <a:avLst/>
            <a:gdLst/>
            <a:ahLst/>
            <a:cxnLst/>
            <a:rect r="r" b="b" t="t" l="l"/>
            <a:pathLst>
              <a:path h="1689624" w="2536022">
                <a:moveTo>
                  <a:pt x="0" y="0"/>
                </a:moveTo>
                <a:lnTo>
                  <a:pt x="2536021" y="0"/>
                </a:lnTo>
                <a:lnTo>
                  <a:pt x="2536021" y="1689624"/>
                </a:lnTo>
                <a:lnTo>
                  <a:pt x="0" y="1689624"/>
                </a:lnTo>
                <a:lnTo>
                  <a:pt x="0" y="0"/>
                </a:lnTo>
                <a:close/>
              </a:path>
            </a:pathLst>
          </a:custGeom>
          <a:blipFill>
            <a:blip r:embed="rId2"/>
            <a:stretch>
              <a:fillRect l="0" t="0" r="0" b="0"/>
            </a:stretch>
          </a:blipFill>
        </p:spPr>
      </p:sp>
      <p:sp>
        <p:nvSpPr>
          <p:cNvPr name="TextBox 6" id="6"/>
          <p:cNvSpPr txBox="true"/>
          <p:nvPr/>
        </p:nvSpPr>
        <p:spPr>
          <a:xfrm rot="0">
            <a:off x="1510631" y="2418312"/>
            <a:ext cx="11416942" cy="4840548"/>
          </a:xfrm>
          <a:prstGeom prst="rect">
            <a:avLst/>
          </a:prstGeom>
        </p:spPr>
        <p:txBody>
          <a:bodyPr anchor="t" rtlCol="false" tIns="0" lIns="0" bIns="0" rIns="0">
            <a:spAutoFit/>
          </a:bodyPr>
          <a:lstStyle/>
          <a:p>
            <a:pPr algn="l">
              <a:lnSpc>
                <a:spcPts val="6430"/>
              </a:lnSpc>
            </a:pPr>
            <a:r>
              <a:rPr lang="en-US" b="true" sz="5845">
                <a:solidFill>
                  <a:srgbClr val="222222"/>
                </a:solidFill>
                <a:latin typeface="Inter Bold"/>
                <a:ea typeface="Inter Bold"/>
                <a:cs typeface="Inter Bold"/>
                <a:sym typeface="Inter Bold"/>
              </a:rPr>
              <a:t>GODADDY FIELD PROJECT: </a:t>
            </a:r>
          </a:p>
          <a:p>
            <a:pPr algn="l">
              <a:lnSpc>
                <a:spcPts val="6430"/>
              </a:lnSpc>
            </a:pPr>
            <a:r>
              <a:rPr lang="en-US" b="true" sz="5845">
                <a:solidFill>
                  <a:srgbClr val="222222"/>
                </a:solidFill>
                <a:latin typeface="Inter Bold"/>
                <a:ea typeface="Inter Bold"/>
                <a:cs typeface="Inter Bold"/>
                <a:sym typeface="Inter Bold"/>
              </a:rPr>
              <a:t>COHORT ANALYSIS AND BUSINESS INSIGHTS</a:t>
            </a:r>
          </a:p>
          <a:p>
            <a:pPr algn="l">
              <a:lnSpc>
                <a:spcPts val="6650"/>
              </a:lnSpc>
            </a:pPr>
          </a:p>
          <a:p>
            <a:pPr algn="l">
              <a:lnSpc>
                <a:spcPts val="12039"/>
              </a:lnSpc>
            </a:pPr>
          </a:p>
        </p:txBody>
      </p:sp>
      <p:sp>
        <p:nvSpPr>
          <p:cNvPr name="TextBox 7" id="7"/>
          <p:cNvSpPr txBox="true"/>
          <p:nvPr/>
        </p:nvSpPr>
        <p:spPr>
          <a:xfrm rot="0">
            <a:off x="1510631" y="5040858"/>
            <a:ext cx="5736268" cy="596518"/>
          </a:xfrm>
          <a:prstGeom prst="rect">
            <a:avLst/>
          </a:prstGeom>
        </p:spPr>
        <p:txBody>
          <a:bodyPr anchor="t" rtlCol="false" tIns="0" lIns="0" bIns="0" rIns="0">
            <a:spAutoFit/>
          </a:bodyPr>
          <a:lstStyle/>
          <a:p>
            <a:pPr algn="l">
              <a:lnSpc>
                <a:spcPts val="4401"/>
              </a:lnSpc>
            </a:pPr>
            <a:r>
              <a:rPr lang="en-US" b="true" sz="4401" spc="660">
                <a:solidFill>
                  <a:srgbClr val="222222"/>
                </a:solidFill>
                <a:latin typeface="Inter Medium"/>
                <a:ea typeface="Inter Medium"/>
                <a:cs typeface="Inter Medium"/>
                <a:sym typeface="Inter Medium"/>
              </a:rPr>
              <a:t>PRESENTATION</a:t>
            </a:r>
          </a:p>
        </p:txBody>
      </p:sp>
      <p:sp>
        <p:nvSpPr>
          <p:cNvPr name="TextBox 8" id="8"/>
          <p:cNvSpPr txBox="true"/>
          <p:nvPr/>
        </p:nvSpPr>
        <p:spPr>
          <a:xfrm rot="0">
            <a:off x="1510631" y="5865747"/>
            <a:ext cx="15204027" cy="887097"/>
          </a:xfrm>
          <a:prstGeom prst="rect">
            <a:avLst/>
          </a:prstGeom>
        </p:spPr>
        <p:txBody>
          <a:bodyPr anchor="t" rtlCol="false" tIns="0" lIns="0" bIns="0" rIns="0">
            <a:spAutoFit/>
          </a:bodyPr>
          <a:lstStyle/>
          <a:p>
            <a:pPr algn="l">
              <a:lnSpc>
                <a:spcPts val="7279"/>
              </a:lnSpc>
              <a:spcBef>
                <a:spcPct val="0"/>
              </a:spcBef>
            </a:pPr>
            <a:r>
              <a:rPr lang="en-US" sz="5199">
                <a:solidFill>
                  <a:srgbClr val="222222"/>
                </a:solidFill>
                <a:latin typeface="Inter"/>
                <a:ea typeface="Inter"/>
                <a:cs typeface="Inter"/>
                <a:sym typeface="Inter"/>
              </a:rPr>
              <a:t>Women in Business </a:t>
            </a:r>
          </a:p>
        </p:txBody>
      </p:sp>
      <p:sp>
        <p:nvSpPr>
          <p:cNvPr name="TextBox 9" id="9"/>
          <p:cNvSpPr txBox="true"/>
          <p:nvPr/>
        </p:nvSpPr>
        <p:spPr>
          <a:xfrm rot="0">
            <a:off x="9481422" y="7220760"/>
            <a:ext cx="7777878"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PRESENTED BY : VANSHIKA GUPTA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29258" y="9258300"/>
            <a:ext cx="2742491" cy="764757"/>
            <a:chOff x="0" y="0"/>
            <a:chExt cx="722302" cy="201417"/>
          </a:xfrm>
        </p:grpSpPr>
        <p:sp>
          <p:nvSpPr>
            <p:cNvPr name="Freeform 3" id="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29493" y="1128978"/>
            <a:ext cx="1029807" cy="248019"/>
            <a:chOff x="0" y="0"/>
            <a:chExt cx="1373076" cy="330692"/>
          </a:xfrm>
        </p:grpSpPr>
        <p:grpSp>
          <p:nvGrpSpPr>
            <p:cNvPr name="Group 6" id="6"/>
            <p:cNvGrpSpPr/>
            <p:nvPr/>
          </p:nvGrpSpPr>
          <p:grpSpPr>
            <a:xfrm rot="0">
              <a:off x="0" y="0"/>
              <a:ext cx="330692" cy="330692"/>
              <a:chOff x="0" y="0"/>
              <a:chExt cx="65322" cy="65322"/>
            </a:xfrm>
          </p:grpSpPr>
          <p:sp>
            <p:nvSpPr>
              <p:cNvPr name="Freeform 7" id="7"/>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8" id="8"/>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1192" y="0"/>
              <a:ext cx="330692" cy="330692"/>
              <a:chOff x="0" y="0"/>
              <a:chExt cx="65322" cy="65322"/>
            </a:xfrm>
          </p:grpSpPr>
          <p:sp>
            <p:nvSpPr>
              <p:cNvPr name="Freeform 10" id="10"/>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1" id="11"/>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2384" y="0"/>
              <a:ext cx="330692" cy="330692"/>
              <a:chOff x="0" y="0"/>
              <a:chExt cx="65322" cy="65322"/>
            </a:xfrm>
          </p:grpSpPr>
          <p:sp>
            <p:nvSpPr>
              <p:cNvPr name="Freeform 13" id="13"/>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4" id="14"/>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pic>
        <p:nvPicPr>
          <p:cNvPr name="Picture 15" id="1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9772"/>
          <a:stretch>
            <a:fillRect/>
          </a:stretch>
        </p:blipFill>
        <p:spPr>
          <a:xfrm flipH="false" flipV="false" rot="0">
            <a:off x="5513660" y="2898549"/>
            <a:ext cx="12458089" cy="5820175"/>
          </a:xfrm>
          <a:prstGeom prst="rect">
            <a:avLst/>
          </a:prstGeom>
        </p:spPr>
      </p:pic>
      <p:sp>
        <p:nvSpPr>
          <p:cNvPr name="TextBox 16" id="16"/>
          <p:cNvSpPr txBox="true"/>
          <p:nvPr/>
        </p:nvSpPr>
        <p:spPr>
          <a:xfrm rot="0">
            <a:off x="369904" y="1157553"/>
            <a:ext cx="15859589" cy="1642110"/>
          </a:xfrm>
          <a:prstGeom prst="rect">
            <a:avLst/>
          </a:prstGeom>
        </p:spPr>
        <p:txBody>
          <a:bodyPr anchor="t" rtlCol="false" tIns="0" lIns="0" bIns="0" rIns="0">
            <a:spAutoFit/>
          </a:bodyPr>
          <a:lstStyle/>
          <a:p>
            <a:pPr algn="l">
              <a:lnSpc>
                <a:spcPts val="3740"/>
              </a:lnSpc>
            </a:pPr>
            <a:r>
              <a:rPr lang="en-US" sz="3400" b="true">
                <a:solidFill>
                  <a:srgbClr val="222222"/>
                </a:solidFill>
                <a:latin typeface="Inter Bold"/>
                <a:ea typeface="Inter Bold"/>
                <a:cs typeface="Inter Bold"/>
                <a:sym typeface="Inter Bold"/>
              </a:rPr>
              <a:t>influence of Age on women’s entrepreneurial patterns</a:t>
            </a:r>
          </a:p>
          <a:p>
            <a:pPr algn="l">
              <a:lnSpc>
                <a:spcPts val="2860"/>
              </a:lnSpc>
            </a:pPr>
            <a:r>
              <a:rPr lang="en-US" sz="2600">
                <a:solidFill>
                  <a:srgbClr val="222222"/>
                </a:solidFill>
                <a:latin typeface="Inter"/>
                <a:ea typeface="Inter"/>
                <a:cs typeface="Inter"/>
                <a:sym typeface="Inter"/>
              </a:rPr>
              <a:t>This graph displays the distribution of businesses by their age, segmented by the owner's age range.</a:t>
            </a:r>
          </a:p>
          <a:p>
            <a:pPr algn="l">
              <a:lnSpc>
                <a:spcPts val="3520"/>
              </a:lnSpc>
            </a:pPr>
          </a:p>
        </p:txBody>
      </p:sp>
      <p:sp>
        <p:nvSpPr>
          <p:cNvPr name="TextBox 17" id="17"/>
          <p:cNvSpPr txBox="true"/>
          <p:nvPr/>
        </p:nvSpPr>
        <p:spPr>
          <a:xfrm rot="0">
            <a:off x="15709481" y="9435256"/>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10</a:t>
            </a:r>
          </a:p>
        </p:txBody>
      </p:sp>
      <p:sp>
        <p:nvSpPr>
          <p:cNvPr name="TextBox 18" id="18"/>
          <p:cNvSpPr txBox="true"/>
          <p:nvPr/>
        </p:nvSpPr>
        <p:spPr>
          <a:xfrm rot="0">
            <a:off x="0" y="2680137"/>
            <a:ext cx="5513660" cy="6985000"/>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222222"/>
                </a:solidFill>
                <a:latin typeface="Inter"/>
                <a:ea typeface="Inter"/>
                <a:cs typeface="Inter"/>
                <a:sym typeface="Inter"/>
              </a:rPr>
              <a:t>The data shows that business longevity strongly correlates with the owner's age. Older owners (65+) primarily run long-established businesses, highlighting experience and long-term survival. </a:t>
            </a:r>
          </a:p>
          <a:p>
            <a:pPr algn="l" marL="539749" indent="-269875" lvl="1">
              <a:lnSpc>
                <a:spcPts val="3499"/>
              </a:lnSpc>
              <a:buFont typeface="Arial"/>
              <a:buChar char="•"/>
            </a:pPr>
            <a:r>
              <a:rPr lang="en-US" sz="2499">
                <a:solidFill>
                  <a:srgbClr val="222222"/>
                </a:solidFill>
                <a:latin typeface="Inter"/>
                <a:ea typeface="Inter"/>
                <a:cs typeface="Inter"/>
                <a:sym typeface="Inter"/>
              </a:rPr>
              <a:t>Owners aged 45–54 display a balanced presence across both newer and older businesses. </a:t>
            </a:r>
          </a:p>
          <a:p>
            <a:pPr algn="l" marL="539749" indent="-269875" lvl="1">
              <a:lnSpc>
                <a:spcPts val="3499"/>
              </a:lnSpc>
              <a:buFont typeface="Arial"/>
              <a:buChar char="•"/>
            </a:pPr>
            <a:r>
              <a:rPr lang="en-US" sz="2499">
                <a:solidFill>
                  <a:srgbClr val="222222"/>
                </a:solidFill>
                <a:latin typeface="Inter"/>
                <a:ea typeface="Inter"/>
                <a:cs typeface="Inter"/>
                <a:sym typeface="Inter"/>
              </a:rPr>
              <a:t>Younger owners (25–34) run businesses less than 5 years old, indicating a strong trend toward recent entrepreneurial activity with limited long-term establishment. </a:t>
            </a:r>
          </a:p>
        </p:txBody>
      </p:sp>
    </p:spTree>
  </p:cSld>
  <p:clrMapOvr>
    <a:masterClrMapping/>
  </p:clrMapOvr>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211882" y="9258300"/>
            <a:ext cx="2742491" cy="764757"/>
            <a:chOff x="0" y="0"/>
            <a:chExt cx="722302" cy="201417"/>
          </a:xfrm>
        </p:grpSpPr>
        <p:sp>
          <p:nvSpPr>
            <p:cNvPr name="Freeform 3" id="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9435972"/>
            <a:ext cx="1029807" cy="248019"/>
            <a:chOff x="0" y="0"/>
            <a:chExt cx="1373076" cy="330692"/>
          </a:xfrm>
        </p:grpSpPr>
        <p:grpSp>
          <p:nvGrpSpPr>
            <p:cNvPr name="Group 6" id="6"/>
            <p:cNvGrpSpPr/>
            <p:nvPr/>
          </p:nvGrpSpPr>
          <p:grpSpPr>
            <a:xfrm rot="0">
              <a:off x="0" y="0"/>
              <a:ext cx="330692" cy="330692"/>
              <a:chOff x="0" y="0"/>
              <a:chExt cx="65322" cy="65322"/>
            </a:xfrm>
          </p:grpSpPr>
          <p:sp>
            <p:nvSpPr>
              <p:cNvPr name="Freeform 7" id="7"/>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8" id="8"/>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1192" y="0"/>
              <a:ext cx="330692" cy="330692"/>
              <a:chOff x="0" y="0"/>
              <a:chExt cx="65322" cy="65322"/>
            </a:xfrm>
          </p:grpSpPr>
          <p:sp>
            <p:nvSpPr>
              <p:cNvPr name="Freeform 10" id="10"/>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1" id="11"/>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2384" y="0"/>
              <a:ext cx="330692" cy="330692"/>
              <a:chOff x="0" y="0"/>
              <a:chExt cx="65322" cy="65322"/>
            </a:xfrm>
          </p:grpSpPr>
          <p:sp>
            <p:nvSpPr>
              <p:cNvPr name="Freeform 13" id="13"/>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4" id="14"/>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489873" y="3364178"/>
            <a:ext cx="14183182" cy="4789805"/>
          </a:xfrm>
          <a:prstGeom prst="rect">
            <a:avLst/>
          </a:prstGeom>
        </p:spPr>
        <p:txBody>
          <a:bodyPr anchor="t" rtlCol="false" tIns="0" lIns="0" bIns="0" rIns="0">
            <a:spAutoFit/>
          </a:bodyPr>
          <a:lstStyle/>
          <a:p>
            <a:pPr algn="just">
              <a:lnSpc>
                <a:spcPts val="3220"/>
              </a:lnSpc>
            </a:pPr>
            <a:r>
              <a:rPr lang="en-US" sz="2300" b="true">
                <a:solidFill>
                  <a:srgbClr val="222222"/>
                </a:solidFill>
                <a:latin typeface="Inter Bold"/>
                <a:ea typeface="Inter Bold"/>
                <a:cs typeface="Inter Bold"/>
                <a:sym typeface="Inter Bold"/>
              </a:rPr>
              <a:t>Financially Stable (87%)</a:t>
            </a:r>
          </a:p>
          <a:p>
            <a:pPr algn="just" marL="496574" indent="-248287" lvl="1">
              <a:lnSpc>
                <a:spcPts val="3220"/>
              </a:lnSpc>
              <a:buFont typeface="Arial"/>
              <a:buChar char="•"/>
            </a:pPr>
            <a:r>
              <a:rPr lang="en-US" sz="2300">
                <a:solidFill>
                  <a:srgbClr val="222222"/>
                </a:solidFill>
                <a:latin typeface="Inter"/>
                <a:ea typeface="Inter"/>
                <a:cs typeface="Inter"/>
                <a:sym typeface="Inter"/>
              </a:rPr>
              <a:t>Six personas demonstrating resilience despite variations in business size, work </a:t>
            </a:r>
            <a:r>
              <a:rPr lang="en-US" sz="2300">
                <a:solidFill>
                  <a:srgbClr val="222222"/>
                </a:solidFill>
                <a:latin typeface="Inter"/>
                <a:ea typeface="Inter"/>
                <a:cs typeface="Inter"/>
                <a:sym typeface="Inter"/>
              </a:rPr>
              <a:t>hours, and startup resources.</a:t>
            </a:r>
          </a:p>
          <a:p>
            <a:pPr algn="just" marL="496574" indent="-248287" lvl="1">
              <a:lnSpc>
                <a:spcPts val="3220"/>
              </a:lnSpc>
              <a:buFont typeface="Arial"/>
              <a:buChar char="•"/>
            </a:pPr>
            <a:r>
              <a:rPr lang="en-US" sz="2300">
                <a:solidFill>
                  <a:srgbClr val="222222"/>
                </a:solidFill>
                <a:latin typeface="Inter"/>
                <a:ea typeface="Inter"/>
                <a:cs typeface="Inter"/>
                <a:sym typeface="Inter"/>
              </a:rPr>
              <a:t>➔ They effectively manage stress and maintain financial health, showing strong potential for long-term growth, mentorship, or scaling support.</a:t>
            </a:r>
          </a:p>
          <a:p>
            <a:pPr algn="just">
              <a:lnSpc>
                <a:spcPts val="3220"/>
              </a:lnSpc>
            </a:pPr>
          </a:p>
          <a:p>
            <a:pPr algn="just">
              <a:lnSpc>
                <a:spcPts val="3220"/>
              </a:lnSpc>
            </a:pPr>
            <a:r>
              <a:rPr lang="en-US" sz="2300" b="true">
                <a:solidFill>
                  <a:srgbClr val="222222"/>
                </a:solidFill>
                <a:latin typeface="Inter Bold"/>
                <a:ea typeface="Inter Bold"/>
                <a:cs typeface="Inter Bold"/>
                <a:sym typeface="Inter Bold"/>
              </a:rPr>
              <a:t>Financially Stressed (13%)</a:t>
            </a:r>
          </a:p>
          <a:p>
            <a:pPr algn="just" marL="496574" indent="-248287" lvl="1">
              <a:lnSpc>
                <a:spcPts val="3220"/>
              </a:lnSpc>
              <a:buFont typeface="Arial"/>
              <a:buChar char="•"/>
            </a:pPr>
            <a:r>
              <a:rPr lang="en-US" sz="2300">
                <a:solidFill>
                  <a:srgbClr val="222222"/>
                </a:solidFill>
                <a:latin typeface="Inter"/>
                <a:ea typeface="Inter"/>
                <a:cs typeface="Inter"/>
                <a:sym typeface="Inter"/>
              </a:rPr>
              <a:t>Two personas facing high vulnerability due to limited education, minimal capital, and structural business challenges.</a:t>
            </a:r>
          </a:p>
          <a:p>
            <a:pPr algn="just" marL="496574" indent="-248287" lvl="1">
              <a:lnSpc>
                <a:spcPts val="3220"/>
              </a:lnSpc>
              <a:buFont typeface="Arial"/>
              <a:buChar char="•"/>
            </a:pPr>
            <a:r>
              <a:rPr lang="en-US" sz="2300">
                <a:solidFill>
                  <a:srgbClr val="222222"/>
                </a:solidFill>
                <a:latin typeface="Inter"/>
                <a:ea typeface="Inter"/>
                <a:cs typeface="Inter"/>
                <a:sym typeface="Inter"/>
              </a:rPr>
              <a:t>➔ They are at greater risk of financial instability and business failure without targeted intervention and support programs.</a:t>
            </a:r>
          </a:p>
          <a:p>
            <a:pPr algn="just">
              <a:lnSpc>
                <a:spcPts val="3220"/>
              </a:lnSpc>
            </a:pPr>
          </a:p>
        </p:txBody>
      </p:sp>
      <p:sp>
        <p:nvSpPr>
          <p:cNvPr name="TextBox 16" id="16"/>
          <p:cNvSpPr txBox="true"/>
          <p:nvPr/>
        </p:nvSpPr>
        <p:spPr>
          <a:xfrm rot="0">
            <a:off x="15673054" y="9435256"/>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11</a:t>
            </a:r>
          </a:p>
        </p:txBody>
      </p:sp>
      <p:sp>
        <p:nvSpPr>
          <p:cNvPr name="TextBox 17" id="17"/>
          <p:cNvSpPr txBox="true"/>
          <p:nvPr/>
        </p:nvSpPr>
        <p:spPr>
          <a:xfrm rot="0">
            <a:off x="1028700" y="1076325"/>
            <a:ext cx="15554427" cy="648970"/>
          </a:xfrm>
          <a:prstGeom prst="rect">
            <a:avLst/>
          </a:prstGeom>
        </p:spPr>
        <p:txBody>
          <a:bodyPr anchor="t" rtlCol="false" tIns="0" lIns="0" bIns="0" rIns="0">
            <a:spAutoFit/>
          </a:bodyPr>
          <a:lstStyle/>
          <a:p>
            <a:pPr algn="l">
              <a:lnSpc>
                <a:spcPts val="5060"/>
              </a:lnSpc>
            </a:pPr>
            <a:r>
              <a:rPr lang="en-US" b="true" sz="4600">
                <a:solidFill>
                  <a:srgbClr val="222222"/>
                </a:solidFill>
                <a:latin typeface="Inter Bold"/>
                <a:ea typeface="Inter Bold"/>
                <a:cs typeface="Inter Bold"/>
                <a:sym typeface="Inter Bold"/>
              </a:rPr>
              <a:t>PERSONAS </a:t>
            </a:r>
          </a:p>
        </p:txBody>
      </p:sp>
      <p:sp>
        <p:nvSpPr>
          <p:cNvPr name="TextBox 18" id="18"/>
          <p:cNvSpPr txBox="true"/>
          <p:nvPr/>
        </p:nvSpPr>
        <p:spPr>
          <a:xfrm rot="0">
            <a:off x="1028700" y="1701188"/>
            <a:ext cx="15554427" cy="428625"/>
          </a:xfrm>
          <a:prstGeom prst="rect">
            <a:avLst/>
          </a:prstGeom>
        </p:spPr>
        <p:txBody>
          <a:bodyPr anchor="t" rtlCol="false" tIns="0" lIns="0" bIns="0" rIns="0">
            <a:spAutoFit/>
          </a:bodyPr>
          <a:lstStyle/>
          <a:p>
            <a:pPr algn="l">
              <a:lnSpc>
                <a:spcPts val="3300"/>
              </a:lnSpc>
            </a:pPr>
            <a:r>
              <a:rPr lang="en-US" sz="3000">
                <a:solidFill>
                  <a:srgbClr val="222222"/>
                </a:solidFill>
                <a:latin typeface="Inter"/>
                <a:ea typeface="Inter"/>
                <a:cs typeface="Inter"/>
                <a:sym typeface="Inter"/>
              </a:rPr>
              <a:t>Who Are the Women Entrepreneurs Shaping the Future?</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177128" y="9258300"/>
            <a:ext cx="2742491" cy="764757"/>
            <a:chOff x="0" y="0"/>
            <a:chExt cx="722302" cy="201417"/>
          </a:xfrm>
        </p:grpSpPr>
        <p:sp>
          <p:nvSpPr>
            <p:cNvPr name="Freeform 3" id="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92749" y="1028700"/>
            <a:ext cx="1029807" cy="248019"/>
            <a:chOff x="0" y="0"/>
            <a:chExt cx="1373076" cy="330692"/>
          </a:xfrm>
        </p:grpSpPr>
        <p:grpSp>
          <p:nvGrpSpPr>
            <p:cNvPr name="Group 6" id="6"/>
            <p:cNvGrpSpPr/>
            <p:nvPr/>
          </p:nvGrpSpPr>
          <p:grpSpPr>
            <a:xfrm rot="0">
              <a:off x="0" y="0"/>
              <a:ext cx="330692" cy="330692"/>
              <a:chOff x="0" y="0"/>
              <a:chExt cx="65322" cy="65322"/>
            </a:xfrm>
          </p:grpSpPr>
          <p:sp>
            <p:nvSpPr>
              <p:cNvPr name="Freeform 7" id="7"/>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8" id="8"/>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1192" y="0"/>
              <a:ext cx="330692" cy="330692"/>
              <a:chOff x="0" y="0"/>
              <a:chExt cx="65322" cy="65322"/>
            </a:xfrm>
          </p:grpSpPr>
          <p:sp>
            <p:nvSpPr>
              <p:cNvPr name="Freeform 10" id="10"/>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1" id="11"/>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2384" y="0"/>
              <a:ext cx="330692" cy="330692"/>
              <a:chOff x="0" y="0"/>
              <a:chExt cx="65322" cy="65322"/>
            </a:xfrm>
          </p:grpSpPr>
          <p:sp>
            <p:nvSpPr>
              <p:cNvPr name="Freeform 13" id="13"/>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4" id="14"/>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5647826" y="9435256"/>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12</a:t>
            </a:r>
          </a:p>
        </p:txBody>
      </p:sp>
      <p:sp>
        <p:nvSpPr>
          <p:cNvPr name="TextBox 16" id="16"/>
          <p:cNvSpPr txBox="true"/>
          <p:nvPr/>
        </p:nvSpPr>
        <p:spPr>
          <a:xfrm rot="0">
            <a:off x="1028700" y="1076325"/>
            <a:ext cx="14859355" cy="648970"/>
          </a:xfrm>
          <a:prstGeom prst="rect">
            <a:avLst/>
          </a:prstGeom>
        </p:spPr>
        <p:txBody>
          <a:bodyPr anchor="t" rtlCol="false" tIns="0" lIns="0" bIns="0" rIns="0">
            <a:spAutoFit/>
          </a:bodyPr>
          <a:lstStyle/>
          <a:p>
            <a:pPr algn="l">
              <a:lnSpc>
                <a:spcPts val="5059"/>
              </a:lnSpc>
            </a:pPr>
            <a:r>
              <a:rPr lang="en-US" b="true" sz="4599">
                <a:solidFill>
                  <a:srgbClr val="222222"/>
                </a:solidFill>
                <a:latin typeface="Inter Bold"/>
                <a:ea typeface="Inter Bold"/>
                <a:cs typeface="Inter Bold"/>
                <a:sym typeface="Inter Bold"/>
              </a:rPr>
              <a:t>WOMEN IN BUSINESS</a:t>
            </a:r>
          </a:p>
        </p:txBody>
      </p:sp>
      <p:sp>
        <p:nvSpPr>
          <p:cNvPr name="TextBox 17" id="17"/>
          <p:cNvSpPr txBox="true"/>
          <p:nvPr/>
        </p:nvSpPr>
        <p:spPr>
          <a:xfrm rot="0">
            <a:off x="1028700" y="1677670"/>
            <a:ext cx="8727781" cy="495301"/>
          </a:xfrm>
          <a:prstGeom prst="rect">
            <a:avLst/>
          </a:prstGeom>
        </p:spPr>
        <p:txBody>
          <a:bodyPr anchor="t" rtlCol="false" tIns="0" lIns="0" bIns="0" rIns="0">
            <a:spAutoFit/>
          </a:bodyPr>
          <a:lstStyle/>
          <a:p>
            <a:pPr algn="l">
              <a:lnSpc>
                <a:spcPts val="4199"/>
              </a:lnSpc>
              <a:spcBef>
                <a:spcPct val="0"/>
              </a:spcBef>
            </a:pPr>
            <a:r>
              <a:rPr lang="en-US" sz="2999">
                <a:solidFill>
                  <a:srgbClr val="222222"/>
                </a:solidFill>
                <a:latin typeface="Inter"/>
                <a:ea typeface="Inter"/>
                <a:cs typeface="Inter"/>
                <a:sym typeface="Inter"/>
              </a:rPr>
              <a:t>OUR RECOMMENDATIONS </a:t>
            </a:r>
          </a:p>
        </p:txBody>
      </p:sp>
      <p:sp>
        <p:nvSpPr>
          <p:cNvPr name="TextBox 18" id="18"/>
          <p:cNvSpPr txBox="true"/>
          <p:nvPr/>
        </p:nvSpPr>
        <p:spPr>
          <a:xfrm rot="0">
            <a:off x="3826814" y="2793438"/>
            <a:ext cx="3706267" cy="555625"/>
          </a:xfrm>
          <a:prstGeom prst="rect">
            <a:avLst/>
          </a:prstGeom>
        </p:spPr>
        <p:txBody>
          <a:bodyPr anchor="t" rtlCol="false" tIns="0" lIns="0" bIns="0" rIns="0">
            <a:spAutoFit/>
          </a:bodyPr>
          <a:lstStyle/>
          <a:p>
            <a:pPr algn="just">
              <a:lnSpc>
                <a:spcPts val="4999"/>
              </a:lnSpc>
            </a:pPr>
            <a:r>
              <a:rPr lang="en-US" b="true" sz="2499">
                <a:solidFill>
                  <a:srgbClr val="35A1F4"/>
                </a:solidFill>
                <a:latin typeface="Inter Bold"/>
                <a:ea typeface="Inter Bold"/>
                <a:cs typeface="Inter Bold"/>
                <a:sym typeface="Inter Bold"/>
              </a:rPr>
              <a:t>Financial Empowerment</a:t>
            </a:r>
          </a:p>
        </p:txBody>
      </p:sp>
      <p:sp>
        <p:nvSpPr>
          <p:cNvPr name="TextBox 19" id="19"/>
          <p:cNvSpPr txBox="true"/>
          <p:nvPr/>
        </p:nvSpPr>
        <p:spPr>
          <a:xfrm rot="0">
            <a:off x="9718176" y="2793438"/>
            <a:ext cx="3043982" cy="555625"/>
          </a:xfrm>
          <a:prstGeom prst="rect">
            <a:avLst/>
          </a:prstGeom>
        </p:spPr>
        <p:txBody>
          <a:bodyPr anchor="t" rtlCol="false" tIns="0" lIns="0" bIns="0" rIns="0">
            <a:spAutoFit/>
          </a:bodyPr>
          <a:lstStyle/>
          <a:p>
            <a:pPr algn="just">
              <a:lnSpc>
                <a:spcPts val="4999"/>
              </a:lnSpc>
            </a:pPr>
            <a:r>
              <a:rPr lang="en-US" b="true" sz="2499">
                <a:solidFill>
                  <a:srgbClr val="35A1F4"/>
                </a:solidFill>
                <a:latin typeface="Inter Bold"/>
                <a:ea typeface="Inter Bold"/>
                <a:cs typeface="Inter Bold"/>
                <a:sym typeface="Inter Bold"/>
              </a:rPr>
              <a:t>Digital Optimization</a:t>
            </a:r>
          </a:p>
        </p:txBody>
      </p:sp>
      <p:sp>
        <p:nvSpPr>
          <p:cNvPr name="TextBox 20" id="20"/>
          <p:cNvSpPr txBox="true"/>
          <p:nvPr/>
        </p:nvSpPr>
        <p:spPr>
          <a:xfrm rot="0">
            <a:off x="7178340" y="5840239"/>
            <a:ext cx="3923556" cy="555625"/>
          </a:xfrm>
          <a:prstGeom prst="rect">
            <a:avLst/>
          </a:prstGeom>
        </p:spPr>
        <p:txBody>
          <a:bodyPr anchor="t" rtlCol="false" tIns="0" lIns="0" bIns="0" rIns="0">
            <a:spAutoFit/>
          </a:bodyPr>
          <a:lstStyle/>
          <a:p>
            <a:pPr algn="just">
              <a:lnSpc>
                <a:spcPts val="4999"/>
              </a:lnSpc>
            </a:pPr>
            <a:r>
              <a:rPr lang="en-US" b="true" sz="2499">
                <a:solidFill>
                  <a:srgbClr val="35A1F4"/>
                </a:solidFill>
                <a:latin typeface="Inter Bold"/>
                <a:ea typeface="Inter Bold"/>
                <a:cs typeface="Inter Bold"/>
                <a:sym typeface="Inter Bold"/>
              </a:rPr>
              <a:t>Community &amp; Mentorship</a:t>
            </a:r>
          </a:p>
        </p:txBody>
      </p:sp>
      <p:sp>
        <p:nvSpPr>
          <p:cNvPr name="TextBox 21" id="21"/>
          <p:cNvSpPr txBox="true"/>
          <p:nvPr/>
        </p:nvSpPr>
        <p:spPr>
          <a:xfrm rot="0">
            <a:off x="1302172" y="5840239"/>
            <a:ext cx="3432125" cy="555625"/>
          </a:xfrm>
          <a:prstGeom prst="rect">
            <a:avLst/>
          </a:prstGeom>
        </p:spPr>
        <p:txBody>
          <a:bodyPr anchor="t" rtlCol="false" tIns="0" lIns="0" bIns="0" rIns="0">
            <a:spAutoFit/>
          </a:bodyPr>
          <a:lstStyle/>
          <a:p>
            <a:pPr algn="just">
              <a:lnSpc>
                <a:spcPts val="4999"/>
              </a:lnSpc>
            </a:pPr>
            <a:r>
              <a:rPr lang="en-US" b="true" sz="2499">
                <a:solidFill>
                  <a:srgbClr val="35A1F4"/>
                </a:solidFill>
                <a:latin typeface="Inter Bold"/>
                <a:ea typeface="Inter Bold"/>
                <a:cs typeface="Inter Bold"/>
                <a:sym typeface="Inter Bold"/>
              </a:rPr>
              <a:t>Operational Efficiency</a:t>
            </a:r>
          </a:p>
        </p:txBody>
      </p:sp>
      <p:sp>
        <p:nvSpPr>
          <p:cNvPr name="TextBox 22" id="22"/>
          <p:cNvSpPr txBox="true"/>
          <p:nvPr/>
        </p:nvSpPr>
        <p:spPr>
          <a:xfrm rot="0">
            <a:off x="3553342" y="3560517"/>
            <a:ext cx="5178139" cy="1731645"/>
          </a:xfrm>
          <a:prstGeom prst="rect">
            <a:avLst/>
          </a:prstGeom>
        </p:spPr>
        <p:txBody>
          <a:bodyPr anchor="t" rtlCol="false" tIns="0" lIns="0" bIns="0" rIns="0">
            <a:spAutoFit/>
          </a:bodyPr>
          <a:lstStyle/>
          <a:p>
            <a:pPr algn="just" marL="496571" indent="-248285" lvl="1">
              <a:lnSpc>
                <a:spcPts val="3450"/>
              </a:lnSpc>
              <a:buFont typeface="Arial"/>
              <a:buChar char="•"/>
            </a:pPr>
            <a:r>
              <a:rPr lang="en-US" sz="2300">
                <a:solidFill>
                  <a:srgbClr val="222222"/>
                </a:solidFill>
                <a:latin typeface="Inter"/>
                <a:ea typeface="Inter"/>
                <a:cs typeface="Inter"/>
                <a:sym typeface="Inter"/>
              </a:rPr>
              <a:t>Tiered pricing for entry packages</a:t>
            </a:r>
          </a:p>
          <a:p>
            <a:pPr algn="just" marL="496571" indent="-248285" lvl="1">
              <a:lnSpc>
                <a:spcPts val="3450"/>
              </a:lnSpc>
              <a:buFont typeface="Arial"/>
              <a:buChar char="•"/>
            </a:pPr>
            <a:r>
              <a:rPr lang="en-US" sz="2300">
                <a:solidFill>
                  <a:srgbClr val="222222"/>
                </a:solidFill>
                <a:latin typeface="Inter"/>
                <a:ea typeface="Inter"/>
                <a:cs typeface="Inter"/>
                <a:sym typeface="Inter"/>
              </a:rPr>
              <a:t>Partner with micro-lenders</a:t>
            </a:r>
          </a:p>
          <a:p>
            <a:pPr algn="just" marL="496571" indent="-248285" lvl="1">
              <a:lnSpc>
                <a:spcPts val="3450"/>
              </a:lnSpc>
              <a:buFont typeface="Arial"/>
              <a:buChar char="•"/>
            </a:pPr>
            <a:r>
              <a:rPr lang="en-US" sz="2300">
                <a:solidFill>
                  <a:srgbClr val="222222"/>
                </a:solidFill>
                <a:latin typeface="Inter"/>
                <a:ea typeface="Inter"/>
                <a:cs typeface="Inter"/>
                <a:sym typeface="Inter"/>
              </a:rPr>
              <a:t>AI cash flow tools</a:t>
            </a:r>
          </a:p>
          <a:p>
            <a:pPr algn="just" marL="496571" indent="-248285" lvl="1">
              <a:lnSpc>
                <a:spcPts val="3450"/>
              </a:lnSpc>
              <a:buFont typeface="Arial"/>
              <a:buChar char="•"/>
            </a:pPr>
            <a:r>
              <a:rPr lang="en-US" sz="2300">
                <a:solidFill>
                  <a:srgbClr val="222222"/>
                </a:solidFill>
                <a:latin typeface="Inter"/>
                <a:ea typeface="Inter"/>
                <a:cs typeface="Inter"/>
                <a:sym typeface="Inter"/>
              </a:rPr>
              <a:t>Growth milestone discounts</a:t>
            </a:r>
          </a:p>
        </p:txBody>
      </p:sp>
      <p:sp>
        <p:nvSpPr>
          <p:cNvPr name="TextBox 23" id="23"/>
          <p:cNvSpPr txBox="true"/>
          <p:nvPr/>
        </p:nvSpPr>
        <p:spPr>
          <a:xfrm rot="0">
            <a:off x="1302172" y="6607318"/>
            <a:ext cx="4218682" cy="1731645"/>
          </a:xfrm>
          <a:prstGeom prst="rect">
            <a:avLst/>
          </a:prstGeom>
        </p:spPr>
        <p:txBody>
          <a:bodyPr anchor="t" rtlCol="false" tIns="0" lIns="0" bIns="0" rIns="0">
            <a:spAutoFit/>
          </a:bodyPr>
          <a:lstStyle/>
          <a:p>
            <a:pPr algn="just">
              <a:lnSpc>
                <a:spcPts val="3450"/>
              </a:lnSpc>
            </a:pPr>
            <a:r>
              <a:rPr lang="en-US" sz="2300">
                <a:solidFill>
                  <a:srgbClr val="222222"/>
                </a:solidFill>
                <a:latin typeface="Inter"/>
                <a:ea typeface="Inter"/>
                <a:cs typeface="Inter"/>
                <a:sym typeface="Inter"/>
              </a:rPr>
              <a:t>• One-click task automation</a:t>
            </a:r>
          </a:p>
          <a:p>
            <a:pPr algn="just">
              <a:lnSpc>
                <a:spcPts val="3450"/>
              </a:lnSpc>
            </a:pPr>
            <a:r>
              <a:rPr lang="en-US" sz="2300">
                <a:solidFill>
                  <a:srgbClr val="222222"/>
                </a:solidFill>
                <a:latin typeface="Inter"/>
                <a:ea typeface="Inter"/>
                <a:cs typeface="Inter"/>
                <a:sym typeface="Inter"/>
              </a:rPr>
              <a:t>• Stress-sensitive dashboards</a:t>
            </a:r>
          </a:p>
          <a:p>
            <a:pPr algn="just">
              <a:lnSpc>
                <a:spcPts val="3450"/>
              </a:lnSpc>
            </a:pPr>
            <a:r>
              <a:rPr lang="en-US" sz="2300">
                <a:solidFill>
                  <a:srgbClr val="222222"/>
                </a:solidFill>
                <a:latin typeface="Inter"/>
                <a:ea typeface="Inter"/>
                <a:cs typeface="Inter"/>
                <a:sym typeface="Inter"/>
              </a:rPr>
              <a:t>• Service pause options</a:t>
            </a:r>
          </a:p>
          <a:p>
            <a:pPr algn="just">
              <a:lnSpc>
                <a:spcPts val="3450"/>
              </a:lnSpc>
            </a:pPr>
            <a:r>
              <a:rPr lang="en-US" sz="2300">
                <a:solidFill>
                  <a:srgbClr val="222222"/>
                </a:solidFill>
                <a:latin typeface="Inter"/>
                <a:ea typeface="Inter"/>
                <a:cs typeface="Inter"/>
                <a:sym typeface="Inter"/>
              </a:rPr>
              <a:t>• Smart scheduling tools</a:t>
            </a:r>
          </a:p>
        </p:txBody>
      </p:sp>
      <p:sp>
        <p:nvSpPr>
          <p:cNvPr name="TextBox 24" id="24"/>
          <p:cNvSpPr txBox="true"/>
          <p:nvPr/>
        </p:nvSpPr>
        <p:spPr>
          <a:xfrm rot="0">
            <a:off x="9718176" y="3560517"/>
            <a:ext cx="5016482" cy="1731645"/>
          </a:xfrm>
          <a:prstGeom prst="rect">
            <a:avLst/>
          </a:prstGeom>
        </p:spPr>
        <p:txBody>
          <a:bodyPr anchor="t" rtlCol="false" tIns="0" lIns="0" bIns="0" rIns="0">
            <a:spAutoFit/>
          </a:bodyPr>
          <a:lstStyle/>
          <a:p>
            <a:pPr algn="just">
              <a:lnSpc>
                <a:spcPts val="3450"/>
              </a:lnSpc>
            </a:pPr>
            <a:r>
              <a:rPr lang="en-US" sz="2300">
                <a:solidFill>
                  <a:srgbClr val="222222"/>
                </a:solidFill>
                <a:latin typeface="Inter"/>
                <a:ea typeface="Inter"/>
                <a:cs typeface="Inter"/>
                <a:sym typeface="Inter"/>
              </a:rPr>
              <a:t>• Simplified website builders</a:t>
            </a:r>
          </a:p>
          <a:p>
            <a:pPr algn="just">
              <a:lnSpc>
                <a:spcPts val="3450"/>
              </a:lnSpc>
            </a:pPr>
            <a:r>
              <a:rPr lang="en-US" sz="2300">
                <a:solidFill>
                  <a:srgbClr val="222222"/>
                </a:solidFill>
                <a:latin typeface="Inter"/>
                <a:ea typeface="Inter"/>
                <a:cs typeface="Inter"/>
                <a:sym typeface="Inter"/>
              </a:rPr>
              <a:t>• SEO toolkits</a:t>
            </a:r>
          </a:p>
          <a:p>
            <a:pPr algn="just">
              <a:lnSpc>
                <a:spcPts val="3450"/>
              </a:lnSpc>
            </a:pPr>
            <a:r>
              <a:rPr lang="en-US" sz="2300">
                <a:solidFill>
                  <a:srgbClr val="222222"/>
                </a:solidFill>
                <a:latin typeface="Inter"/>
                <a:ea typeface="Inter"/>
                <a:cs typeface="Inter"/>
                <a:sym typeface="Inter"/>
              </a:rPr>
              <a:t>• Mobile-first commerce solutions</a:t>
            </a:r>
          </a:p>
          <a:p>
            <a:pPr algn="just">
              <a:lnSpc>
                <a:spcPts val="3450"/>
              </a:lnSpc>
            </a:pPr>
            <a:r>
              <a:rPr lang="en-US" sz="2300">
                <a:solidFill>
                  <a:srgbClr val="222222"/>
                </a:solidFill>
                <a:latin typeface="Inter"/>
                <a:ea typeface="Inter"/>
                <a:cs typeface="Inter"/>
                <a:sym typeface="Inter"/>
              </a:rPr>
              <a:t>• Adaptive content calendars</a:t>
            </a:r>
          </a:p>
        </p:txBody>
      </p:sp>
      <p:sp>
        <p:nvSpPr>
          <p:cNvPr name="TextBox 25" id="25"/>
          <p:cNvSpPr txBox="true"/>
          <p:nvPr/>
        </p:nvSpPr>
        <p:spPr>
          <a:xfrm rot="0">
            <a:off x="7178340" y="6607318"/>
            <a:ext cx="4555034" cy="1731645"/>
          </a:xfrm>
          <a:prstGeom prst="rect">
            <a:avLst/>
          </a:prstGeom>
        </p:spPr>
        <p:txBody>
          <a:bodyPr anchor="t" rtlCol="false" tIns="0" lIns="0" bIns="0" rIns="0">
            <a:spAutoFit/>
          </a:bodyPr>
          <a:lstStyle/>
          <a:p>
            <a:pPr algn="just">
              <a:lnSpc>
                <a:spcPts val="3450"/>
              </a:lnSpc>
            </a:pPr>
            <a:r>
              <a:rPr lang="en-US" sz="2300">
                <a:solidFill>
                  <a:srgbClr val="222222"/>
                </a:solidFill>
                <a:latin typeface="Inter"/>
                <a:ea typeface="Inter"/>
                <a:cs typeface="Inter"/>
                <a:sym typeface="Inter"/>
              </a:rPr>
              <a:t>• Women’s forum on platform</a:t>
            </a:r>
          </a:p>
          <a:p>
            <a:pPr algn="just">
              <a:lnSpc>
                <a:spcPts val="3450"/>
              </a:lnSpc>
            </a:pPr>
            <a:r>
              <a:rPr lang="en-US" sz="2300">
                <a:solidFill>
                  <a:srgbClr val="222222"/>
                </a:solidFill>
                <a:latin typeface="Inter"/>
                <a:ea typeface="Inter"/>
                <a:cs typeface="Inter"/>
                <a:sym typeface="Inter"/>
              </a:rPr>
              <a:t>• Mentorship matching program</a:t>
            </a:r>
          </a:p>
          <a:p>
            <a:pPr algn="just">
              <a:lnSpc>
                <a:spcPts val="3450"/>
              </a:lnSpc>
            </a:pPr>
            <a:r>
              <a:rPr lang="en-US" sz="2300">
                <a:solidFill>
                  <a:srgbClr val="222222"/>
                </a:solidFill>
                <a:latin typeface="Inter"/>
                <a:ea typeface="Inter"/>
                <a:cs typeface="Inter"/>
                <a:sym typeface="Inter"/>
              </a:rPr>
              <a:t>• Virtual industry roundtables</a:t>
            </a:r>
          </a:p>
          <a:p>
            <a:pPr algn="just">
              <a:lnSpc>
                <a:spcPts val="3450"/>
              </a:lnSpc>
            </a:pPr>
            <a:r>
              <a:rPr lang="en-US" sz="2300">
                <a:solidFill>
                  <a:srgbClr val="222222"/>
                </a:solidFill>
                <a:latin typeface="Inter"/>
                <a:ea typeface="Inter"/>
                <a:cs typeface="Inter"/>
                <a:sym typeface="Inter"/>
              </a:rPr>
              <a:t>• Success story knowledge base</a:t>
            </a:r>
          </a:p>
        </p:txBody>
      </p:sp>
      <p:sp>
        <p:nvSpPr>
          <p:cNvPr name="TextBox 26" id="26"/>
          <p:cNvSpPr txBox="true"/>
          <p:nvPr/>
        </p:nvSpPr>
        <p:spPr>
          <a:xfrm rot="0">
            <a:off x="13055737" y="5840239"/>
            <a:ext cx="3237012" cy="555625"/>
          </a:xfrm>
          <a:prstGeom prst="rect">
            <a:avLst/>
          </a:prstGeom>
        </p:spPr>
        <p:txBody>
          <a:bodyPr anchor="t" rtlCol="false" tIns="0" lIns="0" bIns="0" rIns="0">
            <a:spAutoFit/>
          </a:bodyPr>
          <a:lstStyle/>
          <a:p>
            <a:pPr algn="just">
              <a:lnSpc>
                <a:spcPts val="4999"/>
              </a:lnSpc>
            </a:pPr>
            <a:r>
              <a:rPr lang="en-US" b="true" sz="2499">
                <a:solidFill>
                  <a:srgbClr val="35A1F4"/>
                </a:solidFill>
                <a:latin typeface="Inter Bold"/>
                <a:ea typeface="Inter Bold"/>
                <a:cs typeface="Inter Bold"/>
                <a:sym typeface="Inter Bold"/>
              </a:rPr>
              <a:t>Personalized Growth</a:t>
            </a:r>
          </a:p>
        </p:txBody>
      </p:sp>
      <p:sp>
        <p:nvSpPr>
          <p:cNvPr name="TextBox 27" id="27"/>
          <p:cNvSpPr txBox="true"/>
          <p:nvPr/>
        </p:nvSpPr>
        <p:spPr>
          <a:xfrm rot="0">
            <a:off x="13036018" y="6499773"/>
            <a:ext cx="4683770" cy="1731645"/>
          </a:xfrm>
          <a:prstGeom prst="rect">
            <a:avLst/>
          </a:prstGeom>
        </p:spPr>
        <p:txBody>
          <a:bodyPr anchor="t" rtlCol="false" tIns="0" lIns="0" bIns="0" rIns="0">
            <a:spAutoFit/>
          </a:bodyPr>
          <a:lstStyle/>
          <a:p>
            <a:pPr algn="just">
              <a:lnSpc>
                <a:spcPts val="3450"/>
              </a:lnSpc>
            </a:pPr>
            <a:r>
              <a:rPr lang="en-US" sz="2300">
                <a:solidFill>
                  <a:srgbClr val="222222"/>
                </a:solidFill>
                <a:latin typeface="Inter"/>
                <a:ea typeface="Inter"/>
                <a:cs typeface="Inter"/>
                <a:sym typeface="Inter"/>
              </a:rPr>
              <a:t>• Business diagnostic tools</a:t>
            </a:r>
          </a:p>
          <a:p>
            <a:pPr algn="just">
              <a:lnSpc>
                <a:spcPts val="3450"/>
              </a:lnSpc>
            </a:pPr>
            <a:r>
              <a:rPr lang="en-US" sz="2300">
                <a:solidFill>
                  <a:srgbClr val="222222"/>
                </a:solidFill>
                <a:latin typeface="Inter"/>
                <a:ea typeface="Inter"/>
                <a:cs typeface="Inter"/>
                <a:sym typeface="Inter"/>
              </a:rPr>
              <a:t>• Simplified market analysis</a:t>
            </a:r>
          </a:p>
          <a:p>
            <a:pPr algn="just">
              <a:lnSpc>
                <a:spcPts val="3450"/>
              </a:lnSpc>
            </a:pPr>
            <a:r>
              <a:rPr lang="en-US" sz="2300">
                <a:solidFill>
                  <a:srgbClr val="222222"/>
                </a:solidFill>
                <a:latin typeface="Inter"/>
                <a:ea typeface="Inter"/>
                <a:cs typeface="Inter"/>
                <a:sym typeface="Inter"/>
              </a:rPr>
              <a:t>• Customized learning paths</a:t>
            </a:r>
          </a:p>
          <a:p>
            <a:pPr algn="just">
              <a:lnSpc>
                <a:spcPts val="3450"/>
              </a:lnSpc>
            </a:pPr>
            <a:r>
              <a:rPr lang="en-US" sz="2300">
                <a:solidFill>
                  <a:srgbClr val="222222"/>
                </a:solidFill>
                <a:latin typeface="Inter"/>
                <a:ea typeface="Inter"/>
                <a:cs typeface="Inter"/>
                <a:sym typeface="Inter"/>
              </a:rPr>
              <a:t>• Virtual office hours with experts</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177128" y="9258300"/>
            <a:ext cx="2742491" cy="764757"/>
            <a:chOff x="0" y="0"/>
            <a:chExt cx="722302" cy="201417"/>
          </a:xfrm>
        </p:grpSpPr>
        <p:sp>
          <p:nvSpPr>
            <p:cNvPr name="Freeform 3" id="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92749" y="1028700"/>
            <a:ext cx="1029807" cy="248019"/>
            <a:chOff x="0" y="0"/>
            <a:chExt cx="1373076" cy="330692"/>
          </a:xfrm>
        </p:grpSpPr>
        <p:grpSp>
          <p:nvGrpSpPr>
            <p:cNvPr name="Group 6" id="6"/>
            <p:cNvGrpSpPr/>
            <p:nvPr/>
          </p:nvGrpSpPr>
          <p:grpSpPr>
            <a:xfrm rot="0">
              <a:off x="0" y="0"/>
              <a:ext cx="330692" cy="330692"/>
              <a:chOff x="0" y="0"/>
              <a:chExt cx="65322" cy="65322"/>
            </a:xfrm>
          </p:grpSpPr>
          <p:sp>
            <p:nvSpPr>
              <p:cNvPr name="Freeform 7" id="7"/>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8" id="8"/>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1192" y="0"/>
              <a:ext cx="330692" cy="330692"/>
              <a:chOff x="0" y="0"/>
              <a:chExt cx="65322" cy="65322"/>
            </a:xfrm>
          </p:grpSpPr>
          <p:sp>
            <p:nvSpPr>
              <p:cNvPr name="Freeform 10" id="10"/>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1" id="11"/>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2384" y="0"/>
              <a:ext cx="330692" cy="330692"/>
              <a:chOff x="0" y="0"/>
              <a:chExt cx="65322" cy="65322"/>
            </a:xfrm>
          </p:grpSpPr>
          <p:sp>
            <p:nvSpPr>
              <p:cNvPr name="Freeform 13" id="13"/>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4" id="14"/>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5647826" y="9435256"/>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13</a:t>
            </a:r>
          </a:p>
        </p:txBody>
      </p:sp>
      <p:sp>
        <p:nvSpPr>
          <p:cNvPr name="TextBox 16" id="16"/>
          <p:cNvSpPr txBox="true"/>
          <p:nvPr/>
        </p:nvSpPr>
        <p:spPr>
          <a:xfrm rot="0">
            <a:off x="1028700" y="1076325"/>
            <a:ext cx="14859355" cy="648970"/>
          </a:xfrm>
          <a:prstGeom prst="rect">
            <a:avLst/>
          </a:prstGeom>
        </p:spPr>
        <p:txBody>
          <a:bodyPr anchor="t" rtlCol="false" tIns="0" lIns="0" bIns="0" rIns="0">
            <a:spAutoFit/>
          </a:bodyPr>
          <a:lstStyle/>
          <a:p>
            <a:pPr algn="l">
              <a:lnSpc>
                <a:spcPts val="5059"/>
              </a:lnSpc>
            </a:pPr>
            <a:r>
              <a:rPr lang="en-US" b="true" sz="4599">
                <a:solidFill>
                  <a:srgbClr val="222222"/>
                </a:solidFill>
                <a:latin typeface="Inter Bold"/>
                <a:ea typeface="Inter Bold"/>
                <a:cs typeface="Inter Bold"/>
                <a:sym typeface="Inter Bold"/>
              </a:rPr>
              <a:t>CONCLUSION AND PATH FORWARD</a:t>
            </a:r>
          </a:p>
        </p:txBody>
      </p:sp>
      <p:sp>
        <p:nvSpPr>
          <p:cNvPr name="TextBox 17" id="17"/>
          <p:cNvSpPr txBox="true"/>
          <p:nvPr/>
        </p:nvSpPr>
        <p:spPr>
          <a:xfrm rot="0">
            <a:off x="1689019" y="2235065"/>
            <a:ext cx="10414709" cy="583566"/>
          </a:xfrm>
          <a:prstGeom prst="rect">
            <a:avLst/>
          </a:prstGeom>
        </p:spPr>
        <p:txBody>
          <a:bodyPr anchor="t" rtlCol="false" tIns="0" lIns="0" bIns="0" rIns="0">
            <a:spAutoFit/>
          </a:bodyPr>
          <a:lstStyle/>
          <a:p>
            <a:pPr algn="just">
              <a:lnSpc>
                <a:spcPts val="5199"/>
              </a:lnSpc>
            </a:pPr>
            <a:r>
              <a:rPr lang="en-US" b="true" sz="2599">
                <a:solidFill>
                  <a:srgbClr val="35A1F4"/>
                </a:solidFill>
                <a:latin typeface="Inter Bold"/>
                <a:ea typeface="Inter Bold"/>
                <a:cs typeface="Inter Bold"/>
                <a:sym typeface="Inter Bold"/>
              </a:rPr>
              <a:t>Key Insights</a:t>
            </a:r>
          </a:p>
        </p:txBody>
      </p:sp>
      <p:sp>
        <p:nvSpPr>
          <p:cNvPr name="TextBox 18" id="18"/>
          <p:cNvSpPr txBox="true"/>
          <p:nvPr/>
        </p:nvSpPr>
        <p:spPr>
          <a:xfrm rot="0">
            <a:off x="1689019" y="4581254"/>
            <a:ext cx="9789086" cy="583566"/>
          </a:xfrm>
          <a:prstGeom prst="rect">
            <a:avLst/>
          </a:prstGeom>
        </p:spPr>
        <p:txBody>
          <a:bodyPr anchor="t" rtlCol="false" tIns="0" lIns="0" bIns="0" rIns="0">
            <a:spAutoFit/>
          </a:bodyPr>
          <a:lstStyle/>
          <a:p>
            <a:pPr algn="just">
              <a:lnSpc>
                <a:spcPts val="5199"/>
              </a:lnSpc>
            </a:pPr>
            <a:r>
              <a:rPr lang="en-US" b="true" sz="2599">
                <a:solidFill>
                  <a:srgbClr val="35A1F4"/>
                </a:solidFill>
                <a:latin typeface="Inter Bold"/>
                <a:ea typeface="Inter Bold"/>
                <a:cs typeface="Inter Bold"/>
                <a:sym typeface="Inter Bold"/>
              </a:rPr>
              <a:t>Strategic Implications</a:t>
            </a:r>
          </a:p>
        </p:txBody>
      </p:sp>
      <p:sp>
        <p:nvSpPr>
          <p:cNvPr name="TextBox 19" id="19"/>
          <p:cNvSpPr txBox="true"/>
          <p:nvPr/>
        </p:nvSpPr>
        <p:spPr>
          <a:xfrm rot="0">
            <a:off x="1689019" y="2751955"/>
            <a:ext cx="16230600" cy="1731645"/>
          </a:xfrm>
          <a:prstGeom prst="rect">
            <a:avLst/>
          </a:prstGeom>
        </p:spPr>
        <p:txBody>
          <a:bodyPr anchor="t" rtlCol="false" tIns="0" lIns="0" bIns="0" rIns="0">
            <a:spAutoFit/>
          </a:bodyPr>
          <a:lstStyle/>
          <a:p>
            <a:pPr algn="just">
              <a:lnSpc>
                <a:spcPts val="3450"/>
              </a:lnSpc>
            </a:pPr>
            <a:r>
              <a:rPr lang="en-US" sz="2300">
                <a:solidFill>
                  <a:srgbClr val="222222"/>
                </a:solidFill>
                <a:latin typeface="Inter"/>
                <a:ea typeface="Inter"/>
                <a:cs typeface="Inter"/>
                <a:sym typeface="Inter"/>
              </a:rPr>
              <a:t>• Women entrepreneurs face unique financial stress patterns</a:t>
            </a:r>
          </a:p>
          <a:p>
            <a:pPr algn="just">
              <a:lnSpc>
                <a:spcPts val="3450"/>
              </a:lnSpc>
            </a:pPr>
            <a:r>
              <a:rPr lang="en-US" sz="2300">
                <a:solidFill>
                  <a:srgbClr val="222222"/>
                </a:solidFill>
                <a:latin typeface="Inter"/>
                <a:ea typeface="Inter"/>
                <a:cs typeface="Inter"/>
                <a:sym typeface="Inter"/>
              </a:rPr>
              <a:t>• Business age and work hours impact stress and sustainability</a:t>
            </a:r>
          </a:p>
          <a:p>
            <a:pPr algn="just">
              <a:lnSpc>
                <a:spcPts val="3450"/>
              </a:lnSpc>
            </a:pPr>
            <a:r>
              <a:rPr lang="en-US" sz="2300">
                <a:solidFill>
                  <a:srgbClr val="222222"/>
                </a:solidFill>
                <a:latin typeface="Inter"/>
                <a:ea typeface="Inter"/>
                <a:cs typeface="Inter"/>
                <a:sym typeface="Inter"/>
              </a:rPr>
              <a:t>• 4 personas represent over 50% of women-led businesses</a:t>
            </a:r>
          </a:p>
          <a:p>
            <a:pPr algn="just">
              <a:lnSpc>
                <a:spcPts val="3450"/>
              </a:lnSpc>
            </a:pPr>
            <a:r>
              <a:rPr lang="en-US" sz="2300">
                <a:solidFill>
                  <a:srgbClr val="222222"/>
                </a:solidFill>
                <a:latin typeface="Inter"/>
                <a:ea typeface="Inter"/>
                <a:cs typeface="Inter"/>
                <a:sym typeface="Inter"/>
              </a:rPr>
              <a:t>• Gender gap reverses , women underrepresented in mature ventures</a:t>
            </a:r>
          </a:p>
        </p:txBody>
      </p:sp>
      <p:sp>
        <p:nvSpPr>
          <p:cNvPr name="TextBox 20" id="20"/>
          <p:cNvSpPr txBox="true"/>
          <p:nvPr/>
        </p:nvSpPr>
        <p:spPr>
          <a:xfrm rot="0">
            <a:off x="1689019" y="5117195"/>
            <a:ext cx="14371513" cy="855345"/>
          </a:xfrm>
          <a:prstGeom prst="rect">
            <a:avLst/>
          </a:prstGeom>
        </p:spPr>
        <p:txBody>
          <a:bodyPr anchor="t" rtlCol="false" tIns="0" lIns="0" bIns="0" rIns="0">
            <a:spAutoFit/>
          </a:bodyPr>
          <a:lstStyle/>
          <a:p>
            <a:pPr algn="just">
              <a:lnSpc>
                <a:spcPts val="3450"/>
              </a:lnSpc>
            </a:pPr>
            <a:r>
              <a:rPr lang="en-US" sz="2300">
                <a:solidFill>
                  <a:srgbClr val="222222"/>
                </a:solidFill>
                <a:latin typeface="Inter"/>
                <a:ea typeface="Inter"/>
                <a:cs typeface="Inter"/>
                <a:sym typeface="Inter"/>
              </a:rPr>
              <a:t>• Need targeted, stage-specific support, not one-size-fits-all</a:t>
            </a:r>
          </a:p>
          <a:p>
            <a:pPr algn="just">
              <a:lnSpc>
                <a:spcPts val="3450"/>
              </a:lnSpc>
            </a:pPr>
            <a:r>
              <a:rPr lang="en-US" sz="2300">
                <a:solidFill>
                  <a:srgbClr val="222222"/>
                </a:solidFill>
                <a:latin typeface="Inter"/>
                <a:ea typeface="Inter"/>
                <a:cs typeface="Inter"/>
                <a:sym typeface="Inter"/>
              </a:rPr>
              <a:t>• Simplified</a:t>
            </a:r>
            <a:r>
              <a:rPr lang="en-US" sz="2300">
                <a:solidFill>
                  <a:srgbClr val="222222"/>
                </a:solidFill>
                <a:latin typeface="Inter"/>
                <a:ea typeface="Inter"/>
                <a:cs typeface="Inter"/>
                <a:sym typeface="Inter"/>
              </a:rPr>
              <a:t> tools for scaling older businesses</a:t>
            </a:r>
          </a:p>
        </p:txBody>
      </p:sp>
      <p:sp>
        <p:nvSpPr>
          <p:cNvPr name="TextBox 21" id="21"/>
          <p:cNvSpPr txBox="true"/>
          <p:nvPr/>
        </p:nvSpPr>
        <p:spPr>
          <a:xfrm rot="0">
            <a:off x="1689019" y="6213093"/>
            <a:ext cx="10414709" cy="583566"/>
          </a:xfrm>
          <a:prstGeom prst="rect">
            <a:avLst/>
          </a:prstGeom>
        </p:spPr>
        <p:txBody>
          <a:bodyPr anchor="t" rtlCol="false" tIns="0" lIns="0" bIns="0" rIns="0">
            <a:spAutoFit/>
          </a:bodyPr>
          <a:lstStyle/>
          <a:p>
            <a:pPr algn="just">
              <a:lnSpc>
                <a:spcPts val="5199"/>
              </a:lnSpc>
            </a:pPr>
            <a:r>
              <a:rPr lang="en-US" b="true" sz="2599">
                <a:solidFill>
                  <a:srgbClr val="35A1F4"/>
                </a:solidFill>
                <a:latin typeface="Inter Bold"/>
                <a:ea typeface="Inter Bold"/>
                <a:cs typeface="Inter Bold"/>
                <a:sym typeface="Inter Bold"/>
              </a:rPr>
              <a:t>Path Forward</a:t>
            </a:r>
          </a:p>
        </p:txBody>
      </p:sp>
      <p:sp>
        <p:nvSpPr>
          <p:cNvPr name="TextBox 22" id="22"/>
          <p:cNvSpPr txBox="true"/>
          <p:nvPr/>
        </p:nvSpPr>
        <p:spPr>
          <a:xfrm rot="0">
            <a:off x="1689019" y="6729983"/>
            <a:ext cx="12912244" cy="1293495"/>
          </a:xfrm>
          <a:prstGeom prst="rect">
            <a:avLst/>
          </a:prstGeom>
        </p:spPr>
        <p:txBody>
          <a:bodyPr anchor="t" rtlCol="false" tIns="0" lIns="0" bIns="0" rIns="0">
            <a:spAutoFit/>
          </a:bodyPr>
          <a:lstStyle/>
          <a:p>
            <a:pPr algn="just">
              <a:lnSpc>
                <a:spcPts val="3450"/>
              </a:lnSpc>
            </a:pPr>
            <a:r>
              <a:rPr lang="en-US" sz="2300">
                <a:solidFill>
                  <a:srgbClr val="222222"/>
                </a:solidFill>
                <a:latin typeface="Inter"/>
                <a:ea typeface="Inter"/>
                <a:cs typeface="Inter"/>
                <a:sym typeface="Inter"/>
              </a:rPr>
              <a:t>• Reduce financial stress through smart pricing</a:t>
            </a:r>
          </a:p>
          <a:p>
            <a:pPr algn="just">
              <a:lnSpc>
                <a:spcPts val="3450"/>
              </a:lnSpc>
            </a:pPr>
            <a:r>
              <a:rPr lang="en-US" sz="2300">
                <a:solidFill>
                  <a:srgbClr val="222222"/>
                </a:solidFill>
                <a:latin typeface="Inter"/>
                <a:ea typeface="Inter"/>
                <a:cs typeface="Inter"/>
                <a:sym typeface="Inter"/>
              </a:rPr>
              <a:t>• Boost resilience with growth-stage</a:t>
            </a:r>
            <a:r>
              <a:rPr lang="en-US" sz="2300">
                <a:solidFill>
                  <a:srgbClr val="222222"/>
                </a:solidFill>
                <a:latin typeface="Inter"/>
                <a:ea typeface="Inter"/>
                <a:cs typeface="Inter"/>
                <a:sym typeface="Inter"/>
              </a:rPr>
              <a:t> tools</a:t>
            </a:r>
          </a:p>
          <a:p>
            <a:pPr algn="just">
              <a:lnSpc>
                <a:spcPts val="3450"/>
              </a:lnSpc>
            </a:pPr>
            <a:r>
              <a:rPr lang="en-US" sz="2300">
                <a:solidFill>
                  <a:srgbClr val="222222"/>
                </a:solidFill>
                <a:latin typeface="Inter"/>
                <a:ea typeface="Inter"/>
                <a:cs typeface="Inter"/>
                <a:sym typeface="Inter"/>
              </a:rPr>
              <a:t>• Enable more women-led businesses to cross 10+ years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69837" y="5037867"/>
            <a:ext cx="6148326" cy="5249133"/>
          </a:xfrm>
          <a:custGeom>
            <a:avLst/>
            <a:gdLst/>
            <a:ahLst/>
            <a:cxnLst/>
            <a:rect r="r" b="b" t="t" l="l"/>
            <a:pathLst>
              <a:path h="5249133" w="6148326">
                <a:moveTo>
                  <a:pt x="0" y="0"/>
                </a:moveTo>
                <a:lnTo>
                  <a:pt x="6148326" y="0"/>
                </a:lnTo>
                <a:lnTo>
                  <a:pt x="6148326" y="5249133"/>
                </a:lnTo>
                <a:lnTo>
                  <a:pt x="0" y="5249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69366" y="2219736"/>
            <a:ext cx="11149268" cy="1997076"/>
          </a:xfrm>
          <a:prstGeom prst="rect">
            <a:avLst/>
          </a:prstGeom>
        </p:spPr>
        <p:txBody>
          <a:bodyPr anchor="t" rtlCol="false" tIns="0" lIns="0" bIns="0" rIns="0">
            <a:spAutoFit/>
          </a:bodyPr>
          <a:lstStyle/>
          <a:p>
            <a:pPr algn="ctr">
              <a:lnSpc>
                <a:spcPts val="7600"/>
              </a:lnSpc>
            </a:pPr>
            <a:r>
              <a:rPr lang="en-US" b="true" sz="8000">
                <a:solidFill>
                  <a:srgbClr val="1B1A17"/>
                </a:solidFill>
                <a:latin typeface="IBM Plex Sans Condensed Bold"/>
                <a:ea typeface="IBM Plex Sans Condensed Bold"/>
                <a:cs typeface="IBM Plex Sans Condensed Bold"/>
                <a:sym typeface="IBM Plex Sans Condensed Bold"/>
              </a:rPr>
              <a:t>THANK YOU FOR YOUR ATTENTION!</a:t>
            </a:r>
          </a:p>
        </p:txBody>
      </p:sp>
      <p:sp>
        <p:nvSpPr>
          <p:cNvPr name="Freeform 4" id="4"/>
          <p:cNvSpPr/>
          <p:nvPr/>
        </p:nvSpPr>
        <p:spPr>
          <a:xfrm flipH="false" flipV="false" rot="0">
            <a:off x="11742286" y="-903658"/>
            <a:ext cx="6545714" cy="4367776"/>
          </a:xfrm>
          <a:custGeom>
            <a:avLst/>
            <a:gdLst/>
            <a:ahLst/>
            <a:cxnLst/>
            <a:rect r="r" b="b" t="t" l="l"/>
            <a:pathLst>
              <a:path h="4367776" w="6545714">
                <a:moveTo>
                  <a:pt x="0" y="0"/>
                </a:moveTo>
                <a:lnTo>
                  <a:pt x="6545714" y="0"/>
                </a:lnTo>
                <a:lnTo>
                  <a:pt x="6545714" y="4367776"/>
                </a:lnTo>
                <a:lnTo>
                  <a:pt x="0" y="4367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0" y="-1393518"/>
            <a:ext cx="6545714" cy="4367776"/>
          </a:xfrm>
          <a:custGeom>
            <a:avLst/>
            <a:gdLst/>
            <a:ahLst/>
            <a:cxnLst/>
            <a:rect r="r" b="b" t="t" l="l"/>
            <a:pathLst>
              <a:path h="4367776" w="6545714">
                <a:moveTo>
                  <a:pt x="6545714" y="0"/>
                </a:moveTo>
                <a:lnTo>
                  <a:pt x="0" y="0"/>
                </a:lnTo>
                <a:lnTo>
                  <a:pt x="0" y="4367777"/>
                </a:lnTo>
                <a:lnTo>
                  <a:pt x="6545714" y="4367777"/>
                </a:lnTo>
                <a:lnTo>
                  <a:pt x="65457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266082" y="4216812"/>
            <a:ext cx="7755836" cy="449580"/>
          </a:xfrm>
          <a:prstGeom prst="rect">
            <a:avLst/>
          </a:prstGeom>
        </p:spPr>
        <p:txBody>
          <a:bodyPr anchor="t" rtlCol="false" tIns="0" lIns="0" bIns="0" rIns="0">
            <a:spAutoFit/>
          </a:bodyPr>
          <a:lstStyle/>
          <a:p>
            <a:pPr algn="ctr">
              <a:lnSpc>
                <a:spcPts val="3660"/>
              </a:lnSpc>
            </a:pPr>
            <a:r>
              <a:rPr lang="en-US" sz="3000">
                <a:solidFill>
                  <a:srgbClr val="1B1A17"/>
                </a:solidFill>
                <a:latin typeface="IBM Plex Sans"/>
                <a:ea typeface="IBM Plex Sans"/>
                <a:cs typeface="IBM Plex Sans"/>
                <a:sym typeface="IBM Plex Sans"/>
              </a:rPr>
              <a:t>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16809" y="8862504"/>
            <a:ext cx="2742491" cy="764757"/>
            <a:chOff x="0" y="0"/>
            <a:chExt cx="722302" cy="201417"/>
          </a:xfrm>
        </p:grpSpPr>
        <p:sp>
          <p:nvSpPr>
            <p:cNvPr name="Freeform 3" id="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29493" y="1028700"/>
            <a:ext cx="1029807" cy="248019"/>
            <a:chOff x="0" y="0"/>
            <a:chExt cx="1373076" cy="330692"/>
          </a:xfrm>
        </p:grpSpPr>
        <p:grpSp>
          <p:nvGrpSpPr>
            <p:cNvPr name="Group 6" id="6"/>
            <p:cNvGrpSpPr/>
            <p:nvPr/>
          </p:nvGrpSpPr>
          <p:grpSpPr>
            <a:xfrm rot="0">
              <a:off x="0" y="0"/>
              <a:ext cx="330692" cy="330692"/>
              <a:chOff x="0" y="0"/>
              <a:chExt cx="65322" cy="65322"/>
            </a:xfrm>
          </p:grpSpPr>
          <p:sp>
            <p:nvSpPr>
              <p:cNvPr name="Freeform 7" id="7"/>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8" id="8"/>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1192" y="0"/>
              <a:ext cx="330692" cy="330692"/>
              <a:chOff x="0" y="0"/>
              <a:chExt cx="65322" cy="65322"/>
            </a:xfrm>
          </p:grpSpPr>
          <p:sp>
            <p:nvSpPr>
              <p:cNvPr name="Freeform 10" id="10"/>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1" id="11"/>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2384" y="0"/>
              <a:ext cx="330692" cy="330692"/>
              <a:chOff x="0" y="0"/>
              <a:chExt cx="65322" cy="65322"/>
            </a:xfrm>
          </p:grpSpPr>
          <p:sp>
            <p:nvSpPr>
              <p:cNvPr name="Freeform 13" id="13"/>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4" id="14"/>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981001" y="1076325"/>
            <a:ext cx="14244799" cy="648972"/>
          </a:xfrm>
          <a:prstGeom prst="rect">
            <a:avLst/>
          </a:prstGeom>
        </p:spPr>
        <p:txBody>
          <a:bodyPr anchor="t" rtlCol="false" tIns="0" lIns="0" bIns="0" rIns="0">
            <a:spAutoFit/>
          </a:bodyPr>
          <a:lstStyle/>
          <a:p>
            <a:pPr algn="l">
              <a:lnSpc>
                <a:spcPts val="5060"/>
              </a:lnSpc>
            </a:pPr>
            <a:r>
              <a:rPr lang="en-US" b="true" sz="4600">
                <a:solidFill>
                  <a:srgbClr val="222222"/>
                </a:solidFill>
                <a:latin typeface="Inter Bold"/>
                <a:ea typeface="Inter Bold"/>
                <a:cs typeface="Inter Bold"/>
                <a:sym typeface="Inter Bold"/>
              </a:rPr>
              <a:t> PROJECT OVERVIEW</a:t>
            </a:r>
          </a:p>
        </p:txBody>
      </p:sp>
      <p:sp>
        <p:nvSpPr>
          <p:cNvPr name="TextBox 16" id="16"/>
          <p:cNvSpPr txBox="true"/>
          <p:nvPr/>
        </p:nvSpPr>
        <p:spPr>
          <a:xfrm rot="0">
            <a:off x="5973954" y="2190920"/>
            <a:ext cx="11285346" cy="3589655"/>
          </a:xfrm>
          <a:prstGeom prst="rect">
            <a:avLst/>
          </a:prstGeom>
        </p:spPr>
        <p:txBody>
          <a:bodyPr anchor="t" rtlCol="false" tIns="0" lIns="0" bIns="0" rIns="0">
            <a:spAutoFit/>
          </a:bodyPr>
          <a:lstStyle/>
          <a:p>
            <a:pPr algn="l" marL="496567" indent="-248284" lvl="1">
              <a:lnSpc>
                <a:spcPts val="3219"/>
              </a:lnSpc>
              <a:buFont typeface="Arial"/>
              <a:buChar char="•"/>
            </a:pPr>
            <a:r>
              <a:rPr lang="en-US" sz="2299">
                <a:solidFill>
                  <a:srgbClr val="222222"/>
                </a:solidFill>
                <a:latin typeface="Inter"/>
                <a:ea typeface="Inter"/>
                <a:cs typeface="Inter"/>
                <a:sym typeface="Inter"/>
              </a:rPr>
              <a:t>Conduct cohort analysis of GoDaddy's business survey data to identify key market patterns and opportunities</a:t>
            </a:r>
          </a:p>
          <a:p>
            <a:pPr algn="l" marL="496567" indent="-248284" lvl="1">
              <a:lnSpc>
                <a:spcPts val="3219"/>
              </a:lnSpc>
              <a:buFont typeface="Arial"/>
              <a:buChar char="•"/>
            </a:pPr>
            <a:r>
              <a:rPr lang="en-US" sz="2299">
                <a:solidFill>
                  <a:srgbClr val="222222"/>
                </a:solidFill>
                <a:latin typeface="Inter"/>
                <a:ea typeface="Inter"/>
                <a:cs typeface="Inter"/>
                <a:sym typeface="Inter"/>
              </a:rPr>
              <a:t>Through EDA, identified women entrepreneurs as a critical focus area showing significant market shifts</a:t>
            </a:r>
          </a:p>
          <a:p>
            <a:pPr algn="l" marL="496567" indent="-248284" lvl="1">
              <a:lnSpc>
                <a:spcPts val="3219"/>
              </a:lnSpc>
              <a:buFont typeface="Arial"/>
              <a:buChar char="•"/>
            </a:pPr>
            <a:r>
              <a:rPr lang="en-US" sz="2299">
                <a:solidFill>
                  <a:srgbClr val="222222"/>
                </a:solidFill>
                <a:latin typeface="Inter"/>
                <a:ea typeface="Inter"/>
                <a:cs typeface="Inter"/>
                <a:sym typeface="Inter"/>
              </a:rPr>
              <a:t>Conduct a deep, data-driven cohort analysis of women entrepreneurs with focus on financial stressors</a:t>
            </a:r>
          </a:p>
          <a:p>
            <a:pPr algn="l">
              <a:lnSpc>
                <a:spcPts val="3219"/>
              </a:lnSpc>
            </a:pPr>
            <a:r>
              <a:rPr lang="en-US" sz="2299" b="true">
                <a:solidFill>
                  <a:srgbClr val="222222"/>
                </a:solidFill>
                <a:latin typeface="Inter Bold"/>
                <a:ea typeface="Inter Bold"/>
                <a:cs typeface="Inter Bold"/>
                <a:sym typeface="Inter Bold"/>
              </a:rPr>
              <a:t>Analysis Methods:</a:t>
            </a:r>
          </a:p>
          <a:p>
            <a:pPr algn="l" marL="496567" indent="-248284" lvl="1">
              <a:lnSpc>
                <a:spcPts val="3219"/>
              </a:lnSpc>
              <a:buFont typeface="Arial"/>
              <a:buChar char="•"/>
            </a:pPr>
            <a:r>
              <a:rPr lang="en-US" sz="2299">
                <a:solidFill>
                  <a:srgbClr val="222222"/>
                </a:solidFill>
                <a:latin typeface="Inter"/>
                <a:ea typeface="Inter"/>
                <a:cs typeface="Inter"/>
                <a:sym typeface="Inter"/>
              </a:rPr>
              <a:t>Cohort analysis by demographic and non-demographic variables</a:t>
            </a:r>
          </a:p>
          <a:p>
            <a:pPr algn="l" marL="496567" indent="-248284" lvl="1">
              <a:lnSpc>
                <a:spcPts val="3219"/>
              </a:lnSpc>
              <a:buFont typeface="Arial"/>
              <a:buChar char="•"/>
            </a:pPr>
            <a:r>
              <a:rPr lang="en-US" sz="2299">
                <a:solidFill>
                  <a:srgbClr val="222222"/>
                </a:solidFill>
                <a:latin typeface="Inter"/>
                <a:ea typeface="Inter"/>
                <a:cs typeface="Inter"/>
                <a:sym typeface="Inter"/>
              </a:rPr>
              <a:t>CART analysis for persona development</a:t>
            </a:r>
          </a:p>
        </p:txBody>
      </p:sp>
      <p:sp>
        <p:nvSpPr>
          <p:cNvPr name="TextBox 17" id="17"/>
          <p:cNvSpPr txBox="true"/>
          <p:nvPr/>
        </p:nvSpPr>
        <p:spPr>
          <a:xfrm rot="0">
            <a:off x="14977982" y="9039459"/>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02</a:t>
            </a:r>
          </a:p>
        </p:txBody>
      </p:sp>
      <p:grpSp>
        <p:nvGrpSpPr>
          <p:cNvPr name="Group 18" id="18"/>
          <p:cNvGrpSpPr/>
          <p:nvPr/>
        </p:nvGrpSpPr>
        <p:grpSpPr>
          <a:xfrm rot="0">
            <a:off x="1694103" y="2238545"/>
            <a:ext cx="3678016" cy="959144"/>
            <a:chOff x="0" y="0"/>
            <a:chExt cx="768868" cy="200503"/>
          </a:xfrm>
        </p:grpSpPr>
        <p:sp>
          <p:nvSpPr>
            <p:cNvPr name="Freeform 19" id="19"/>
            <p:cNvSpPr/>
            <p:nvPr/>
          </p:nvSpPr>
          <p:spPr>
            <a:xfrm flipH="false" flipV="false" rot="0">
              <a:off x="0" y="0"/>
              <a:ext cx="768868" cy="200503"/>
            </a:xfrm>
            <a:custGeom>
              <a:avLst/>
              <a:gdLst/>
              <a:ahLst/>
              <a:cxnLst/>
              <a:rect r="r" b="b" t="t" l="l"/>
              <a:pathLst>
                <a:path h="200503" w="768868">
                  <a:moveTo>
                    <a:pt x="100252" y="0"/>
                  </a:moveTo>
                  <a:lnTo>
                    <a:pt x="668616" y="0"/>
                  </a:lnTo>
                  <a:cubicBezTo>
                    <a:pt x="695204" y="0"/>
                    <a:pt x="720704" y="10562"/>
                    <a:pt x="739505" y="29363"/>
                  </a:cubicBezTo>
                  <a:cubicBezTo>
                    <a:pt x="758305" y="48164"/>
                    <a:pt x="768868" y="73663"/>
                    <a:pt x="768868" y="100252"/>
                  </a:cubicBezTo>
                  <a:lnTo>
                    <a:pt x="768868" y="100252"/>
                  </a:lnTo>
                  <a:cubicBezTo>
                    <a:pt x="768868" y="126840"/>
                    <a:pt x="758305" y="152340"/>
                    <a:pt x="739505" y="171140"/>
                  </a:cubicBezTo>
                  <a:cubicBezTo>
                    <a:pt x="720704" y="189941"/>
                    <a:pt x="695204" y="200503"/>
                    <a:pt x="668616" y="200503"/>
                  </a:cubicBezTo>
                  <a:lnTo>
                    <a:pt x="100252" y="200503"/>
                  </a:lnTo>
                  <a:cubicBezTo>
                    <a:pt x="73663" y="200503"/>
                    <a:pt x="48164" y="189941"/>
                    <a:pt x="29363" y="171140"/>
                  </a:cubicBezTo>
                  <a:cubicBezTo>
                    <a:pt x="10562" y="152340"/>
                    <a:pt x="0" y="126840"/>
                    <a:pt x="0" y="100252"/>
                  </a:cubicBezTo>
                  <a:lnTo>
                    <a:pt x="0" y="100252"/>
                  </a:lnTo>
                  <a:cubicBezTo>
                    <a:pt x="0" y="73663"/>
                    <a:pt x="10562" y="48164"/>
                    <a:pt x="29363" y="29363"/>
                  </a:cubicBezTo>
                  <a:cubicBezTo>
                    <a:pt x="48164" y="10562"/>
                    <a:pt x="73663" y="0"/>
                    <a:pt x="100252" y="0"/>
                  </a:cubicBezTo>
                  <a:close/>
                </a:path>
              </a:pathLst>
            </a:custGeom>
            <a:solidFill>
              <a:srgbClr val="8E77F8"/>
            </a:solidFill>
          </p:spPr>
        </p:sp>
        <p:sp>
          <p:nvSpPr>
            <p:cNvPr name="TextBox 20" id="20"/>
            <p:cNvSpPr txBox="true"/>
            <p:nvPr/>
          </p:nvSpPr>
          <p:spPr>
            <a:xfrm>
              <a:off x="0" y="-57150"/>
              <a:ext cx="768868" cy="257653"/>
            </a:xfrm>
            <a:prstGeom prst="rect">
              <a:avLst/>
            </a:prstGeom>
          </p:spPr>
          <p:txBody>
            <a:bodyPr anchor="ctr" rtlCol="false" tIns="50800" lIns="50800" bIns="50800" rIns="50800"/>
            <a:lstStyle/>
            <a:p>
              <a:pPr algn="ctr">
                <a:lnSpc>
                  <a:spcPts val="3919"/>
                </a:lnSpc>
              </a:pPr>
              <a:r>
                <a:rPr lang="en-US" b="true" sz="2799">
                  <a:solidFill>
                    <a:srgbClr val="FFFFFF"/>
                  </a:solidFill>
                  <a:latin typeface="DM Sans Bold"/>
                  <a:ea typeface="DM Sans Bold"/>
                  <a:cs typeface="DM Sans Bold"/>
                  <a:sym typeface="DM Sans Bold"/>
                </a:rPr>
                <a:t>Objective</a:t>
              </a:r>
            </a:p>
          </p:txBody>
        </p:sp>
      </p:grpSp>
      <p:sp>
        <p:nvSpPr>
          <p:cNvPr name="TextBox 21" id="21"/>
          <p:cNvSpPr txBox="true"/>
          <p:nvPr/>
        </p:nvSpPr>
        <p:spPr>
          <a:xfrm rot="0">
            <a:off x="5973954" y="6286943"/>
            <a:ext cx="11312212" cy="2389505"/>
          </a:xfrm>
          <a:prstGeom prst="rect">
            <a:avLst/>
          </a:prstGeom>
        </p:spPr>
        <p:txBody>
          <a:bodyPr anchor="t" rtlCol="false" tIns="0" lIns="0" bIns="0" rIns="0">
            <a:spAutoFit/>
          </a:bodyPr>
          <a:lstStyle/>
          <a:p>
            <a:pPr algn="l" marL="496567" indent="-248284" lvl="1">
              <a:lnSpc>
                <a:spcPts val="3219"/>
              </a:lnSpc>
              <a:buFont typeface="Arial"/>
              <a:buChar char="•"/>
            </a:pPr>
            <a:r>
              <a:rPr lang="en-US" sz="2299">
                <a:solidFill>
                  <a:srgbClr val="222222"/>
                </a:solidFill>
                <a:latin typeface="Inter"/>
                <a:ea typeface="Inter"/>
                <a:cs typeface="Inter"/>
                <a:sym typeface="Inter"/>
              </a:rPr>
              <a:t>What demographic and business patterns exist among women entrepreneurs?</a:t>
            </a:r>
          </a:p>
          <a:p>
            <a:pPr algn="l" marL="496567" indent="-248284" lvl="1">
              <a:lnSpc>
                <a:spcPts val="3219"/>
              </a:lnSpc>
              <a:buFont typeface="Arial"/>
              <a:buChar char="•"/>
            </a:pPr>
            <a:r>
              <a:rPr lang="en-US" sz="2299">
                <a:solidFill>
                  <a:srgbClr val="222222"/>
                </a:solidFill>
                <a:latin typeface="Inter"/>
                <a:ea typeface="Inter"/>
                <a:cs typeface="Inter"/>
                <a:sym typeface="Inter"/>
              </a:rPr>
              <a:t>What are the primary stressors for women entrepreneurs?</a:t>
            </a:r>
          </a:p>
          <a:p>
            <a:pPr algn="l" marL="496567" indent="-248284" lvl="1">
              <a:lnSpc>
                <a:spcPts val="3219"/>
              </a:lnSpc>
              <a:buFont typeface="Arial"/>
              <a:buChar char="•"/>
            </a:pPr>
            <a:r>
              <a:rPr lang="en-US" sz="2299">
                <a:solidFill>
                  <a:srgbClr val="222222"/>
                </a:solidFill>
                <a:latin typeface="Inter"/>
                <a:ea typeface="Inter"/>
                <a:cs typeface="Inter"/>
                <a:sym typeface="Inter"/>
              </a:rPr>
              <a:t>How do demographic factors intersect with entrepreneurial patterns?</a:t>
            </a:r>
          </a:p>
          <a:p>
            <a:pPr algn="l" marL="496567" indent="-248284" lvl="1">
              <a:lnSpc>
                <a:spcPts val="3219"/>
              </a:lnSpc>
              <a:buFont typeface="Arial"/>
              <a:buChar char="•"/>
            </a:pPr>
            <a:r>
              <a:rPr lang="en-US" sz="2299">
                <a:solidFill>
                  <a:srgbClr val="222222"/>
                </a:solidFill>
                <a:latin typeface="Inter"/>
                <a:ea typeface="Inter"/>
                <a:cs typeface="Inter"/>
                <a:sym typeface="Inter"/>
              </a:rPr>
              <a:t>What distinct entrepreneur personas exist among women business owners?</a:t>
            </a:r>
          </a:p>
          <a:p>
            <a:pPr algn="l" marL="496567" indent="-248284" lvl="1">
              <a:lnSpc>
                <a:spcPts val="3219"/>
              </a:lnSpc>
              <a:buFont typeface="Arial"/>
              <a:buChar char="•"/>
            </a:pPr>
            <a:r>
              <a:rPr lang="en-US" sz="2299">
                <a:solidFill>
                  <a:srgbClr val="222222"/>
                </a:solidFill>
                <a:latin typeface="Inter"/>
                <a:ea typeface="Inter"/>
                <a:cs typeface="Inter"/>
                <a:sym typeface="Inter"/>
              </a:rPr>
              <a:t>What strategic interventions could address the identified challenges?</a:t>
            </a:r>
          </a:p>
        </p:txBody>
      </p:sp>
      <p:grpSp>
        <p:nvGrpSpPr>
          <p:cNvPr name="Group 22" id="22"/>
          <p:cNvGrpSpPr/>
          <p:nvPr/>
        </p:nvGrpSpPr>
        <p:grpSpPr>
          <a:xfrm rot="0">
            <a:off x="1694103" y="6520623"/>
            <a:ext cx="3678016" cy="984885"/>
            <a:chOff x="0" y="0"/>
            <a:chExt cx="768868" cy="205884"/>
          </a:xfrm>
        </p:grpSpPr>
        <p:sp>
          <p:nvSpPr>
            <p:cNvPr name="Freeform 23" id="23"/>
            <p:cNvSpPr/>
            <p:nvPr/>
          </p:nvSpPr>
          <p:spPr>
            <a:xfrm flipH="false" flipV="false" rot="0">
              <a:off x="0" y="0"/>
              <a:ext cx="768868" cy="205884"/>
            </a:xfrm>
            <a:custGeom>
              <a:avLst/>
              <a:gdLst/>
              <a:ahLst/>
              <a:cxnLst/>
              <a:rect r="r" b="b" t="t" l="l"/>
              <a:pathLst>
                <a:path h="205884" w="768868">
                  <a:moveTo>
                    <a:pt x="102942" y="0"/>
                  </a:moveTo>
                  <a:lnTo>
                    <a:pt x="665925" y="0"/>
                  </a:lnTo>
                  <a:cubicBezTo>
                    <a:pt x="693227" y="0"/>
                    <a:pt x="719411" y="10846"/>
                    <a:pt x="738717" y="30151"/>
                  </a:cubicBezTo>
                  <a:cubicBezTo>
                    <a:pt x="758022" y="49456"/>
                    <a:pt x="768868" y="75640"/>
                    <a:pt x="768868" y="102942"/>
                  </a:cubicBezTo>
                  <a:lnTo>
                    <a:pt x="768868" y="102942"/>
                  </a:lnTo>
                  <a:cubicBezTo>
                    <a:pt x="768868" y="159796"/>
                    <a:pt x="722779" y="205884"/>
                    <a:pt x="665925" y="205884"/>
                  </a:cubicBezTo>
                  <a:lnTo>
                    <a:pt x="102942" y="205884"/>
                  </a:lnTo>
                  <a:cubicBezTo>
                    <a:pt x="75640" y="205884"/>
                    <a:pt x="49456" y="195039"/>
                    <a:pt x="30151" y="175733"/>
                  </a:cubicBezTo>
                  <a:cubicBezTo>
                    <a:pt x="10846" y="156428"/>
                    <a:pt x="0" y="130244"/>
                    <a:pt x="0" y="102942"/>
                  </a:cubicBezTo>
                  <a:lnTo>
                    <a:pt x="0" y="102942"/>
                  </a:lnTo>
                  <a:cubicBezTo>
                    <a:pt x="0" y="75640"/>
                    <a:pt x="10846" y="49456"/>
                    <a:pt x="30151" y="30151"/>
                  </a:cubicBezTo>
                  <a:cubicBezTo>
                    <a:pt x="49456" y="10846"/>
                    <a:pt x="75640" y="0"/>
                    <a:pt x="102942" y="0"/>
                  </a:cubicBezTo>
                  <a:close/>
                </a:path>
              </a:pathLst>
            </a:custGeom>
            <a:solidFill>
              <a:srgbClr val="8E77F8"/>
            </a:solidFill>
          </p:spPr>
        </p:sp>
        <p:sp>
          <p:nvSpPr>
            <p:cNvPr name="TextBox 24" id="24"/>
            <p:cNvSpPr txBox="true"/>
            <p:nvPr/>
          </p:nvSpPr>
          <p:spPr>
            <a:xfrm>
              <a:off x="0" y="-47625"/>
              <a:ext cx="768868" cy="253509"/>
            </a:xfrm>
            <a:prstGeom prst="rect">
              <a:avLst/>
            </a:prstGeom>
          </p:spPr>
          <p:txBody>
            <a:bodyPr anchor="ctr" rtlCol="false" tIns="50800" lIns="50800" bIns="50800" rIns="50800"/>
            <a:lstStyle/>
            <a:p>
              <a:pPr algn="ctr">
                <a:lnSpc>
                  <a:spcPts val="3499"/>
                </a:lnSpc>
              </a:pPr>
              <a:r>
                <a:rPr lang="en-US" b="true" sz="2499">
                  <a:solidFill>
                    <a:srgbClr val="FFFFFF"/>
                  </a:solidFill>
                  <a:latin typeface="DM Sans Bold"/>
                  <a:ea typeface="DM Sans Bold"/>
                  <a:cs typeface="DM Sans Bold"/>
                  <a:sym typeface="DM Sans Bold"/>
                </a:rPr>
                <a:t> Key Business Questions </a:t>
              </a:r>
            </a:p>
          </p:txBody>
        </p:sp>
      </p:grpSp>
      <p:sp>
        <p:nvSpPr>
          <p:cNvPr name="Freeform 25" id="25"/>
          <p:cNvSpPr/>
          <p:nvPr/>
        </p:nvSpPr>
        <p:spPr>
          <a:xfrm flipH="false" flipV="false" rot="0">
            <a:off x="-2104280" y="5143500"/>
            <a:ext cx="4208559" cy="5302122"/>
          </a:xfrm>
          <a:custGeom>
            <a:avLst/>
            <a:gdLst/>
            <a:ahLst/>
            <a:cxnLst/>
            <a:rect r="r" b="b" t="t" l="l"/>
            <a:pathLst>
              <a:path h="5302122" w="4208559">
                <a:moveTo>
                  <a:pt x="0" y="0"/>
                </a:moveTo>
                <a:lnTo>
                  <a:pt x="4208560" y="0"/>
                </a:lnTo>
                <a:lnTo>
                  <a:pt x="4208560" y="5302122"/>
                </a:lnTo>
                <a:lnTo>
                  <a:pt x="0" y="5302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229493" y="1052938"/>
            <a:ext cx="1029807" cy="179070"/>
            <a:chOff x="0" y="0"/>
            <a:chExt cx="1373076" cy="238760"/>
          </a:xfrm>
        </p:grpSpPr>
        <p:grpSp>
          <p:nvGrpSpPr>
            <p:cNvPr name="Group 3" id="3"/>
            <p:cNvGrpSpPr/>
            <p:nvPr/>
          </p:nvGrpSpPr>
          <p:grpSpPr>
            <a:xfrm rot="0">
              <a:off x="0" y="0"/>
              <a:ext cx="330692" cy="238760"/>
              <a:chOff x="0" y="0"/>
              <a:chExt cx="65322" cy="47162"/>
            </a:xfrm>
          </p:grpSpPr>
          <p:sp>
            <p:nvSpPr>
              <p:cNvPr name="Freeform 4" id="4"/>
              <p:cNvSpPr/>
              <p:nvPr/>
            </p:nvSpPr>
            <p:spPr>
              <a:xfrm flipH="false" flipV="false" rot="0">
                <a:off x="0" y="0"/>
                <a:ext cx="65322" cy="47162"/>
              </a:xfrm>
              <a:custGeom>
                <a:avLst/>
                <a:gdLst/>
                <a:ahLst/>
                <a:cxnLst/>
                <a:rect r="r" b="b" t="t" l="l"/>
                <a:pathLst>
                  <a:path h="47162" w="65322">
                    <a:moveTo>
                      <a:pt x="0" y="0"/>
                    </a:moveTo>
                    <a:lnTo>
                      <a:pt x="65322" y="0"/>
                    </a:lnTo>
                    <a:lnTo>
                      <a:pt x="65322" y="47162"/>
                    </a:lnTo>
                    <a:lnTo>
                      <a:pt x="0" y="47162"/>
                    </a:lnTo>
                    <a:close/>
                  </a:path>
                </a:pathLst>
              </a:custGeom>
              <a:gradFill rotWithShape="true">
                <a:gsLst>
                  <a:gs pos="0">
                    <a:srgbClr val="86E2EB">
                      <a:alpha val="100000"/>
                    </a:srgbClr>
                  </a:gs>
                  <a:gs pos="100000">
                    <a:srgbClr val="A555C6">
                      <a:alpha val="100000"/>
                    </a:srgbClr>
                  </a:gs>
                </a:gsLst>
                <a:lin ang="0"/>
              </a:gradFill>
            </p:spPr>
          </p:sp>
          <p:sp>
            <p:nvSpPr>
              <p:cNvPr name="TextBox 5" id="5"/>
              <p:cNvSpPr txBox="true"/>
              <p:nvPr/>
            </p:nvSpPr>
            <p:spPr>
              <a:xfrm>
                <a:off x="0" y="-38100"/>
                <a:ext cx="65322" cy="8526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21192" y="0"/>
              <a:ext cx="330692" cy="238760"/>
              <a:chOff x="0" y="0"/>
              <a:chExt cx="65322" cy="47162"/>
            </a:xfrm>
          </p:grpSpPr>
          <p:sp>
            <p:nvSpPr>
              <p:cNvPr name="Freeform 7" id="7"/>
              <p:cNvSpPr/>
              <p:nvPr/>
            </p:nvSpPr>
            <p:spPr>
              <a:xfrm flipH="false" flipV="false" rot="0">
                <a:off x="0" y="0"/>
                <a:ext cx="65322" cy="47162"/>
              </a:xfrm>
              <a:custGeom>
                <a:avLst/>
                <a:gdLst/>
                <a:ahLst/>
                <a:cxnLst/>
                <a:rect r="r" b="b" t="t" l="l"/>
                <a:pathLst>
                  <a:path h="47162" w="65322">
                    <a:moveTo>
                      <a:pt x="0" y="0"/>
                    </a:moveTo>
                    <a:lnTo>
                      <a:pt x="65322" y="0"/>
                    </a:lnTo>
                    <a:lnTo>
                      <a:pt x="65322" y="47162"/>
                    </a:lnTo>
                    <a:lnTo>
                      <a:pt x="0" y="47162"/>
                    </a:lnTo>
                    <a:close/>
                  </a:path>
                </a:pathLst>
              </a:custGeom>
              <a:gradFill rotWithShape="true">
                <a:gsLst>
                  <a:gs pos="0">
                    <a:srgbClr val="86E2EB">
                      <a:alpha val="100000"/>
                    </a:srgbClr>
                  </a:gs>
                  <a:gs pos="100000">
                    <a:srgbClr val="A555C6">
                      <a:alpha val="100000"/>
                    </a:srgbClr>
                  </a:gs>
                </a:gsLst>
                <a:lin ang="0"/>
              </a:gradFill>
            </p:spPr>
          </p:sp>
          <p:sp>
            <p:nvSpPr>
              <p:cNvPr name="TextBox 8" id="8"/>
              <p:cNvSpPr txBox="true"/>
              <p:nvPr/>
            </p:nvSpPr>
            <p:spPr>
              <a:xfrm>
                <a:off x="0" y="-38100"/>
                <a:ext cx="65322" cy="8526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42384" y="0"/>
              <a:ext cx="330692" cy="238760"/>
              <a:chOff x="0" y="0"/>
              <a:chExt cx="65322" cy="47162"/>
            </a:xfrm>
          </p:grpSpPr>
          <p:sp>
            <p:nvSpPr>
              <p:cNvPr name="Freeform 10" id="10"/>
              <p:cNvSpPr/>
              <p:nvPr/>
            </p:nvSpPr>
            <p:spPr>
              <a:xfrm flipH="false" flipV="false" rot="0">
                <a:off x="0" y="0"/>
                <a:ext cx="65322" cy="47162"/>
              </a:xfrm>
              <a:custGeom>
                <a:avLst/>
                <a:gdLst/>
                <a:ahLst/>
                <a:cxnLst/>
                <a:rect r="r" b="b" t="t" l="l"/>
                <a:pathLst>
                  <a:path h="47162" w="65322">
                    <a:moveTo>
                      <a:pt x="0" y="0"/>
                    </a:moveTo>
                    <a:lnTo>
                      <a:pt x="65322" y="0"/>
                    </a:lnTo>
                    <a:lnTo>
                      <a:pt x="65322" y="47162"/>
                    </a:lnTo>
                    <a:lnTo>
                      <a:pt x="0" y="47162"/>
                    </a:lnTo>
                    <a:close/>
                  </a:path>
                </a:pathLst>
              </a:custGeom>
              <a:gradFill rotWithShape="true">
                <a:gsLst>
                  <a:gs pos="0">
                    <a:srgbClr val="86E2EB">
                      <a:alpha val="100000"/>
                    </a:srgbClr>
                  </a:gs>
                  <a:gs pos="100000">
                    <a:srgbClr val="A555C6">
                      <a:alpha val="100000"/>
                    </a:srgbClr>
                  </a:gs>
                </a:gsLst>
                <a:lin ang="0"/>
              </a:gradFill>
            </p:spPr>
          </p:sp>
          <p:sp>
            <p:nvSpPr>
              <p:cNvPr name="TextBox 11" id="11"/>
              <p:cNvSpPr txBox="true"/>
              <p:nvPr/>
            </p:nvSpPr>
            <p:spPr>
              <a:xfrm>
                <a:off x="0" y="-38100"/>
                <a:ext cx="65322" cy="85262"/>
              </a:xfrm>
              <a:prstGeom prst="rect">
                <a:avLst/>
              </a:prstGeom>
            </p:spPr>
            <p:txBody>
              <a:bodyPr anchor="ctr" rtlCol="false" tIns="50800" lIns="50800" bIns="50800" rIns="50800"/>
              <a:lstStyle/>
              <a:p>
                <a:pPr algn="ctr">
                  <a:lnSpc>
                    <a:spcPts val="2659"/>
                  </a:lnSpc>
                </a:pPr>
              </a:p>
            </p:txBody>
          </p:sp>
        </p:grpSp>
      </p:grpSp>
      <p:grpSp>
        <p:nvGrpSpPr>
          <p:cNvPr name="Group 12" id="12"/>
          <p:cNvGrpSpPr/>
          <p:nvPr/>
        </p:nvGrpSpPr>
        <p:grpSpPr>
          <a:xfrm rot="0">
            <a:off x="14516809" y="9056887"/>
            <a:ext cx="2742491" cy="764757"/>
            <a:chOff x="0" y="0"/>
            <a:chExt cx="722302" cy="201417"/>
          </a:xfrm>
        </p:grpSpPr>
        <p:sp>
          <p:nvSpPr>
            <p:cNvPr name="Freeform 13" id="1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14" id="1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510631" y="1184383"/>
            <a:ext cx="212223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Inter Medium"/>
                <a:ea typeface="Inter Medium"/>
                <a:cs typeface="Inter Medium"/>
                <a:sym typeface="Inter Medium"/>
              </a:rPr>
              <a:t>BORCELLE</a:t>
            </a:r>
          </a:p>
        </p:txBody>
      </p:sp>
      <p:sp>
        <p:nvSpPr>
          <p:cNvPr name="TextBox 16" id="16"/>
          <p:cNvSpPr txBox="true"/>
          <p:nvPr/>
        </p:nvSpPr>
        <p:spPr>
          <a:xfrm rot="0">
            <a:off x="1028700" y="1076325"/>
            <a:ext cx="13753337" cy="1287145"/>
          </a:xfrm>
          <a:prstGeom prst="rect">
            <a:avLst/>
          </a:prstGeom>
        </p:spPr>
        <p:txBody>
          <a:bodyPr anchor="t" rtlCol="false" tIns="0" lIns="0" bIns="0" rIns="0">
            <a:spAutoFit/>
          </a:bodyPr>
          <a:lstStyle/>
          <a:p>
            <a:pPr algn="l">
              <a:lnSpc>
                <a:spcPts val="5059"/>
              </a:lnSpc>
            </a:pPr>
            <a:r>
              <a:rPr lang="en-US" b="true" sz="4599">
                <a:solidFill>
                  <a:srgbClr val="222222"/>
                </a:solidFill>
                <a:latin typeface="Inter Bold"/>
                <a:ea typeface="Inter Bold"/>
                <a:cs typeface="Inter Bold"/>
                <a:sym typeface="Inter Bold"/>
              </a:rPr>
              <a:t>KEY INSIGHTS - BUSINESS TRENDS AND OPPORTUNITIES</a:t>
            </a:r>
          </a:p>
        </p:txBody>
      </p:sp>
      <p:sp>
        <p:nvSpPr>
          <p:cNvPr name="TextBox 17" id="17"/>
          <p:cNvSpPr txBox="true"/>
          <p:nvPr/>
        </p:nvSpPr>
        <p:spPr>
          <a:xfrm rot="0">
            <a:off x="14977982" y="9233843"/>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03</a:t>
            </a:r>
          </a:p>
        </p:txBody>
      </p:sp>
      <p:grpSp>
        <p:nvGrpSpPr>
          <p:cNvPr name="Group 18" id="18"/>
          <p:cNvGrpSpPr/>
          <p:nvPr/>
        </p:nvGrpSpPr>
        <p:grpSpPr>
          <a:xfrm rot="0">
            <a:off x="1028700" y="2675202"/>
            <a:ext cx="3809296" cy="1356230"/>
            <a:chOff x="0" y="0"/>
            <a:chExt cx="1003271" cy="357196"/>
          </a:xfrm>
        </p:grpSpPr>
        <p:sp>
          <p:nvSpPr>
            <p:cNvPr name="Freeform 19" id="19"/>
            <p:cNvSpPr/>
            <p:nvPr/>
          </p:nvSpPr>
          <p:spPr>
            <a:xfrm flipH="false" flipV="false" rot="0">
              <a:off x="0" y="0"/>
              <a:ext cx="1003271" cy="357196"/>
            </a:xfrm>
            <a:custGeom>
              <a:avLst/>
              <a:gdLst/>
              <a:ahLst/>
              <a:cxnLst/>
              <a:rect r="r" b="b" t="t" l="l"/>
              <a:pathLst>
                <a:path h="357196" w="1003271">
                  <a:moveTo>
                    <a:pt x="0" y="0"/>
                  </a:moveTo>
                  <a:lnTo>
                    <a:pt x="1003271" y="0"/>
                  </a:lnTo>
                  <a:lnTo>
                    <a:pt x="1003271" y="357196"/>
                  </a:lnTo>
                  <a:lnTo>
                    <a:pt x="0" y="357196"/>
                  </a:lnTo>
                  <a:close/>
                </a:path>
              </a:pathLst>
            </a:custGeom>
            <a:solidFill>
              <a:srgbClr val="F1F1F1"/>
            </a:solidFill>
          </p:spPr>
        </p:sp>
        <p:sp>
          <p:nvSpPr>
            <p:cNvPr name="TextBox 20" id="20"/>
            <p:cNvSpPr txBox="true"/>
            <p:nvPr/>
          </p:nvSpPr>
          <p:spPr>
            <a:xfrm>
              <a:off x="0" y="-38100"/>
              <a:ext cx="1003271" cy="39529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28700" y="4286950"/>
            <a:ext cx="3809296" cy="1356230"/>
            <a:chOff x="0" y="0"/>
            <a:chExt cx="1003271" cy="357196"/>
          </a:xfrm>
        </p:grpSpPr>
        <p:sp>
          <p:nvSpPr>
            <p:cNvPr name="Freeform 22" id="22"/>
            <p:cNvSpPr/>
            <p:nvPr/>
          </p:nvSpPr>
          <p:spPr>
            <a:xfrm flipH="false" flipV="false" rot="0">
              <a:off x="0" y="0"/>
              <a:ext cx="1003271" cy="357196"/>
            </a:xfrm>
            <a:custGeom>
              <a:avLst/>
              <a:gdLst/>
              <a:ahLst/>
              <a:cxnLst/>
              <a:rect r="r" b="b" t="t" l="l"/>
              <a:pathLst>
                <a:path h="357196" w="1003271">
                  <a:moveTo>
                    <a:pt x="0" y="0"/>
                  </a:moveTo>
                  <a:lnTo>
                    <a:pt x="1003271" y="0"/>
                  </a:lnTo>
                  <a:lnTo>
                    <a:pt x="1003271" y="357196"/>
                  </a:lnTo>
                  <a:lnTo>
                    <a:pt x="0" y="357196"/>
                  </a:lnTo>
                  <a:close/>
                </a:path>
              </a:pathLst>
            </a:custGeom>
            <a:solidFill>
              <a:srgbClr val="F1F1F1"/>
            </a:solidFill>
          </p:spPr>
        </p:sp>
        <p:sp>
          <p:nvSpPr>
            <p:cNvPr name="TextBox 23" id="23"/>
            <p:cNvSpPr txBox="true"/>
            <p:nvPr/>
          </p:nvSpPr>
          <p:spPr>
            <a:xfrm>
              <a:off x="0" y="-38100"/>
              <a:ext cx="1003271" cy="39529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028700" y="7374617"/>
            <a:ext cx="3809296" cy="1356230"/>
            <a:chOff x="0" y="0"/>
            <a:chExt cx="1003271" cy="357196"/>
          </a:xfrm>
        </p:grpSpPr>
        <p:sp>
          <p:nvSpPr>
            <p:cNvPr name="Freeform 25" id="25"/>
            <p:cNvSpPr/>
            <p:nvPr/>
          </p:nvSpPr>
          <p:spPr>
            <a:xfrm flipH="false" flipV="false" rot="0">
              <a:off x="0" y="0"/>
              <a:ext cx="1003271" cy="357196"/>
            </a:xfrm>
            <a:custGeom>
              <a:avLst/>
              <a:gdLst/>
              <a:ahLst/>
              <a:cxnLst/>
              <a:rect r="r" b="b" t="t" l="l"/>
              <a:pathLst>
                <a:path h="357196" w="1003271">
                  <a:moveTo>
                    <a:pt x="0" y="0"/>
                  </a:moveTo>
                  <a:lnTo>
                    <a:pt x="1003271" y="0"/>
                  </a:lnTo>
                  <a:lnTo>
                    <a:pt x="1003271" y="357196"/>
                  </a:lnTo>
                  <a:lnTo>
                    <a:pt x="0" y="357196"/>
                  </a:lnTo>
                  <a:close/>
                </a:path>
              </a:pathLst>
            </a:custGeom>
            <a:solidFill>
              <a:srgbClr val="F1F1F1"/>
            </a:solidFill>
          </p:spPr>
        </p:sp>
        <p:sp>
          <p:nvSpPr>
            <p:cNvPr name="TextBox 26" id="26"/>
            <p:cNvSpPr txBox="true"/>
            <p:nvPr/>
          </p:nvSpPr>
          <p:spPr>
            <a:xfrm>
              <a:off x="0" y="-38100"/>
              <a:ext cx="1003271" cy="395296"/>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545843" y="2811980"/>
            <a:ext cx="2766042" cy="1044575"/>
          </a:xfrm>
          <a:prstGeom prst="rect">
            <a:avLst/>
          </a:prstGeom>
        </p:spPr>
        <p:txBody>
          <a:bodyPr anchor="t" rtlCol="false" tIns="0" lIns="0" bIns="0" rIns="0">
            <a:spAutoFit/>
          </a:bodyPr>
          <a:lstStyle/>
          <a:p>
            <a:pPr algn="ctr">
              <a:lnSpc>
                <a:spcPts val="2799"/>
              </a:lnSpc>
              <a:spcBef>
                <a:spcPct val="0"/>
              </a:spcBef>
            </a:pPr>
            <a:r>
              <a:rPr lang="en-US" b="true" sz="1999">
                <a:solidFill>
                  <a:srgbClr val="222222"/>
                </a:solidFill>
                <a:latin typeface="Inter Medium"/>
                <a:ea typeface="Inter Medium"/>
                <a:cs typeface="Inter Medium"/>
                <a:sym typeface="Inter Medium"/>
              </a:rPr>
              <a:t>GENDER REPRESENTATION SHIFT</a:t>
            </a:r>
          </a:p>
        </p:txBody>
      </p:sp>
      <p:sp>
        <p:nvSpPr>
          <p:cNvPr name="TextBox 28" id="28"/>
          <p:cNvSpPr txBox="true"/>
          <p:nvPr/>
        </p:nvSpPr>
        <p:spPr>
          <a:xfrm rot="0">
            <a:off x="1550327" y="4581142"/>
            <a:ext cx="2766042" cy="692150"/>
          </a:xfrm>
          <a:prstGeom prst="rect">
            <a:avLst/>
          </a:prstGeom>
        </p:spPr>
        <p:txBody>
          <a:bodyPr anchor="t" rtlCol="false" tIns="0" lIns="0" bIns="0" rIns="0">
            <a:spAutoFit/>
          </a:bodyPr>
          <a:lstStyle/>
          <a:p>
            <a:pPr algn="ctr">
              <a:lnSpc>
                <a:spcPts val="2799"/>
              </a:lnSpc>
              <a:spcBef>
                <a:spcPct val="0"/>
              </a:spcBef>
            </a:pPr>
            <a:r>
              <a:rPr lang="en-US" b="true" sz="1999">
                <a:solidFill>
                  <a:srgbClr val="222222"/>
                </a:solidFill>
                <a:latin typeface="Inter Medium"/>
                <a:ea typeface="Inter Medium"/>
                <a:cs typeface="Inter Medium"/>
                <a:sym typeface="Inter Medium"/>
              </a:rPr>
              <a:t>FINANCIAL STRESS DOMINANCE</a:t>
            </a:r>
          </a:p>
        </p:txBody>
      </p:sp>
      <p:sp>
        <p:nvSpPr>
          <p:cNvPr name="TextBox 29" id="29"/>
          <p:cNvSpPr txBox="true"/>
          <p:nvPr/>
        </p:nvSpPr>
        <p:spPr>
          <a:xfrm rot="0">
            <a:off x="1550327" y="7687607"/>
            <a:ext cx="2766042" cy="692150"/>
          </a:xfrm>
          <a:prstGeom prst="rect">
            <a:avLst/>
          </a:prstGeom>
        </p:spPr>
        <p:txBody>
          <a:bodyPr anchor="t" rtlCol="false" tIns="0" lIns="0" bIns="0" rIns="0">
            <a:spAutoFit/>
          </a:bodyPr>
          <a:lstStyle/>
          <a:p>
            <a:pPr algn="ctr">
              <a:lnSpc>
                <a:spcPts val="2799"/>
              </a:lnSpc>
              <a:spcBef>
                <a:spcPct val="0"/>
              </a:spcBef>
            </a:pPr>
            <a:r>
              <a:rPr lang="en-US" b="true" sz="1999">
                <a:solidFill>
                  <a:srgbClr val="222222"/>
                </a:solidFill>
                <a:latin typeface="Inter Medium"/>
                <a:ea typeface="Inter Medium"/>
                <a:cs typeface="Inter Medium"/>
                <a:sym typeface="Inter Medium"/>
              </a:rPr>
              <a:t>ENTREPRENEURIAL PERSONAS</a:t>
            </a:r>
          </a:p>
        </p:txBody>
      </p:sp>
      <p:grpSp>
        <p:nvGrpSpPr>
          <p:cNvPr name="Group 30" id="30"/>
          <p:cNvGrpSpPr/>
          <p:nvPr/>
        </p:nvGrpSpPr>
        <p:grpSpPr>
          <a:xfrm rot="0">
            <a:off x="1028700" y="5898698"/>
            <a:ext cx="3809296" cy="1279208"/>
            <a:chOff x="0" y="0"/>
            <a:chExt cx="1003271" cy="336911"/>
          </a:xfrm>
        </p:grpSpPr>
        <p:sp>
          <p:nvSpPr>
            <p:cNvPr name="Freeform 31" id="31"/>
            <p:cNvSpPr/>
            <p:nvPr/>
          </p:nvSpPr>
          <p:spPr>
            <a:xfrm flipH="false" flipV="false" rot="0">
              <a:off x="0" y="0"/>
              <a:ext cx="1003271" cy="336911"/>
            </a:xfrm>
            <a:custGeom>
              <a:avLst/>
              <a:gdLst/>
              <a:ahLst/>
              <a:cxnLst/>
              <a:rect r="r" b="b" t="t" l="l"/>
              <a:pathLst>
                <a:path h="336911" w="1003271">
                  <a:moveTo>
                    <a:pt x="0" y="0"/>
                  </a:moveTo>
                  <a:lnTo>
                    <a:pt x="1003271" y="0"/>
                  </a:lnTo>
                  <a:lnTo>
                    <a:pt x="1003271" y="336911"/>
                  </a:lnTo>
                  <a:lnTo>
                    <a:pt x="0" y="336911"/>
                  </a:lnTo>
                  <a:close/>
                </a:path>
              </a:pathLst>
            </a:custGeom>
            <a:solidFill>
              <a:srgbClr val="F1F1F1"/>
            </a:solidFill>
          </p:spPr>
        </p:sp>
        <p:sp>
          <p:nvSpPr>
            <p:cNvPr name="TextBox 32" id="32"/>
            <p:cNvSpPr txBox="true"/>
            <p:nvPr/>
          </p:nvSpPr>
          <p:spPr>
            <a:xfrm>
              <a:off x="0" y="-38100"/>
              <a:ext cx="1003271" cy="375011"/>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545843" y="6192890"/>
            <a:ext cx="2766042" cy="692150"/>
          </a:xfrm>
          <a:prstGeom prst="rect">
            <a:avLst/>
          </a:prstGeom>
        </p:spPr>
        <p:txBody>
          <a:bodyPr anchor="t" rtlCol="false" tIns="0" lIns="0" bIns="0" rIns="0">
            <a:spAutoFit/>
          </a:bodyPr>
          <a:lstStyle/>
          <a:p>
            <a:pPr algn="ctr">
              <a:lnSpc>
                <a:spcPts val="2799"/>
              </a:lnSpc>
              <a:spcBef>
                <a:spcPct val="0"/>
              </a:spcBef>
            </a:pPr>
            <a:r>
              <a:rPr lang="en-US" b="true" sz="1999">
                <a:solidFill>
                  <a:srgbClr val="222222"/>
                </a:solidFill>
                <a:latin typeface="Inter Medium"/>
                <a:ea typeface="Inter Medium"/>
                <a:cs typeface="Inter Medium"/>
                <a:sym typeface="Inter Medium"/>
              </a:rPr>
              <a:t>WORK-HOUR PATTERNS</a:t>
            </a:r>
          </a:p>
        </p:txBody>
      </p:sp>
      <p:sp>
        <p:nvSpPr>
          <p:cNvPr name="TextBox 34" id="34"/>
          <p:cNvSpPr txBox="true"/>
          <p:nvPr/>
        </p:nvSpPr>
        <p:spPr>
          <a:xfrm rot="0">
            <a:off x="5298743" y="2686878"/>
            <a:ext cx="11960557" cy="115379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222222"/>
                </a:solidFill>
                <a:latin typeface="Inter"/>
                <a:ea typeface="Inter"/>
                <a:cs typeface="Inter"/>
                <a:sym typeface="Inter"/>
              </a:rPr>
              <a:t>Women now outnumber men in newer businesses (2-3 years: 950 women vs. 644 men), yet remain significantly underrepresented in established ventures (10+ years: 971 women vs. 1,403 men).</a:t>
            </a:r>
          </a:p>
        </p:txBody>
      </p:sp>
      <p:sp>
        <p:nvSpPr>
          <p:cNvPr name="TextBox 35" id="35"/>
          <p:cNvSpPr txBox="true"/>
          <p:nvPr/>
        </p:nvSpPr>
        <p:spPr>
          <a:xfrm rot="0">
            <a:off x="5298743" y="4381461"/>
            <a:ext cx="12401435" cy="763270"/>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222222"/>
                </a:solidFill>
                <a:latin typeface="Inter"/>
                <a:ea typeface="Inter"/>
                <a:cs typeface="Inter"/>
                <a:sym typeface="Inter"/>
              </a:rPr>
              <a:t>Nearly 30% of women entrepreneurs cite financial strain as their primary stressor, followed by work-life balance challenges as the second most significant issue.</a:t>
            </a:r>
          </a:p>
        </p:txBody>
      </p:sp>
      <p:sp>
        <p:nvSpPr>
          <p:cNvPr name="TextBox 36" id="36"/>
          <p:cNvSpPr txBox="true"/>
          <p:nvPr/>
        </p:nvSpPr>
        <p:spPr>
          <a:xfrm rot="0">
            <a:off x="5298743" y="6024110"/>
            <a:ext cx="12401435" cy="115379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222222"/>
                </a:solidFill>
                <a:latin typeface="Inter"/>
                <a:ea typeface="Inter"/>
                <a:cs typeface="Inter"/>
                <a:sym typeface="Inter"/>
              </a:rPr>
              <a:t>Most women entrepreneurs work just 1-10 hours weekly, with significant variations across racial groups and marital statuses, suggesting a predominance of side hustles or part-time ventures.</a:t>
            </a:r>
          </a:p>
        </p:txBody>
      </p:sp>
      <p:sp>
        <p:nvSpPr>
          <p:cNvPr name="TextBox 37" id="37"/>
          <p:cNvSpPr txBox="true"/>
          <p:nvPr/>
        </p:nvSpPr>
        <p:spPr>
          <a:xfrm rot="0">
            <a:off x="5298743" y="7511394"/>
            <a:ext cx="11960557" cy="115379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222222"/>
                </a:solidFill>
                <a:latin typeface="Inter"/>
                <a:ea typeface="Inter"/>
                <a:cs typeface="Inter"/>
                <a:sym typeface="Inter"/>
              </a:rPr>
              <a:t>Our analysis identified eight distinct segments - six financially stable (87%) and two financially stressed (13%) - with "The Full-Timer," "The Expert," "The Veteran," and "The Part-Timer" representing the majority.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0728" y="8998368"/>
            <a:ext cx="2742491" cy="764757"/>
            <a:chOff x="0" y="0"/>
            <a:chExt cx="722302" cy="201417"/>
          </a:xfrm>
        </p:grpSpPr>
        <p:sp>
          <p:nvSpPr>
            <p:cNvPr name="Freeform 3" id="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271901" y="9175324"/>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04</a:t>
            </a:r>
          </a:p>
        </p:txBody>
      </p:sp>
      <p:grpSp>
        <p:nvGrpSpPr>
          <p:cNvPr name="Group 6" id="6"/>
          <p:cNvGrpSpPr/>
          <p:nvPr/>
        </p:nvGrpSpPr>
        <p:grpSpPr>
          <a:xfrm rot="0">
            <a:off x="16358571" y="1128978"/>
            <a:ext cx="1029807" cy="248019"/>
            <a:chOff x="0" y="0"/>
            <a:chExt cx="1373076" cy="330692"/>
          </a:xfrm>
        </p:grpSpPr>
        <p:grpSp>
          <p:nvGrpSpPr>
            <p:cNvPr name="Group 7" id="7"/>
            <p:cNvGrpSpPr/>
            <p:nvPr/>
          </p:nvGrpSpPr>
          <p:grpSpPr>
            <a:xfrm rot="0">
              <a:off x="0" y="0"/>
              <a:ext cx="330692" cy="330692"/>
              <a:chOff x="0" y="0"/>
              <a:chExt cx="65322" cy="65322"/>
            </a:xfrm>
          </p:grpSpPr>
          <p:sp>
            <p:nvSpPr>
              <p:cNvPr name="Freeform 8" id="8"/>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9" id="9"/>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21192" y="0"/>
              <a:ext cx="330692" cy="330692"/>
              <a:chOff x="0" y="0"/>
              <a:chExt cx="65322" cy="65322"/>
            </a:xfrm>
          </p:grpSpPr>
          <p:sp>
            <p:nvSpPr>
              <p:cNvPr name="Freeform 11" id="11"/>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2" id="12"/>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42384" y="0"/>
              <a:ext cx="330692" cy="330692"/>
              <a:chOff x="0" y="0"/>
              <a:chExt cx="65322" cy="65322"/>
            </a:xfrm>
          </p:grpSpPr>
          <p:sp>
            <p:nvSpPr>
              <p:cNvPr name="Freeform 14" id="14"/>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5" id="15"/>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sp>
        <p:nvSpPr>
          <p:cNvPr name="TextBox 16" id="16"/>
          <p:cNvSpPr txBox="true"/>
          <p:nvPr/>
        </p:nvSpPr>
        <p:spPr>
          <a:xfrm rot="0">
            <a:off x="390706" y="6324791"/>
            <a:ext cx="8369819" cy="246380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Married individuals show a balanced work pattern</a:t>
            </a:r>
            <a:r>
              <a:rPr lang="en-US" sz="2000">
                <a:solidFill>
                  <a:srgbClr val="000000"/>
                </a:solidFill>
                <a:latin typeface="Canva Sans"/>
                <a:ea typeface="Canva Sans"/>
                <a:cs typeface="Canva Sans"/>
                <a:sym typeface="Canva Sans"/>
              </a:rPr>
              <a:t>, with significant shares in both part-time (1–10 hours: 24.9%) and (14%) long hours (51+ hours).</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Single individuals are concentrated in low working hours,</a:t>
            </a:r>
            <a:r>
              <a:rPr lang="en-US" sz="2000">
                <a:solidFill>
                  <a:srgbClr val="000000"/>
                </a:solidFill>
                <a:latin typeface="Canva Sans"/>
                <a:ea typeface="Canva Sans"/>
                <a:cs typeface="Canva Sans"/>
                <a:sym typeface="Canva Sans"/>
              </a:rPr>
              <a:t> with 29% working only 1–10 hours and low  (11.5%) working 51+ hours.</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Widowed individuals work hours are</a:t>
            </a:r>
            <a:r>
              <a:rPr lang="en-US" sz="2000">
                <a:solidFill>
                  <a:srgbClr val="000000"/>
                </a:solidFill>
                <a:latin typeface="Canva Sans"/>
                <a:ea typeface="Canva Sans"/>
                <a:cs typeface="Canva Sans"/>
                <a:sym typeface="Canva Sans"/>
              </a:rPr>
              <a:t> mostly balanced, with 25.3% working 1–10 hours.</a:t>
            </a:r>
          </a:p>
        </p:txBody>
      </p:sp>
      <p:sp>
        <p:nvSpPr>
          <p:cNvPr name="Freeform 17" id="17"/>
          <p:cNvSpPr/>
          <p:nvPr/>
        </p:nvSpPr>
        <p:spPr>
          <a:xfrm flipH="false" flipV="false" rot="0">
            <a:off x="774181" y="1657668"/>
            <a:ext cx="7986345" cy="4714749"/>
          </a:xfrm>
          <a:custGeom>
            <a:avLst/>
            <a:gdLst/>
            <a:ahLst/>
            <a:cxnLst/>
            <a:rect r="r" b="b" t="t" l="l"/>
            <a:pathLst>
              <a:path h="4714749" w="7986345">
                <a:moveTo>
                  <a:pt x="0" y="0"/>
                </a:moveTo>
                <a:lnTo>
                  <a:pt x="7986345" y="0"/>
                </a:lnTo>
                <a:lnTo>
                  <a:pt x="7986345" y="4714748"/>
                </a:lnTo>
                <a:lnTo>
                  <a:pt x="0" y="4714748"/>
                </a:lnTo>
                <a:lnTo>
                  <a:pt x="0" y="0"/>
                </a:lnTo>
                <a:close/>
              </a:path>
            </a:pathLst>
          </a:custGeom>
          <a:blipFill>
            <a:blip r:embed="rId2"/>
            <a:stretch>
              <a:fillRect l="-1629" t="-617" r="-1326" b="-3089"/>
            </a:stretch>
          </a:blipFill>
        </p:spPr>
      </p:sp>
      <p:sp>
        <p:nvSpPr>
          <p:cNvPr name="TextBox 18" id="18"/>
          <p:cNvSpPr txBox="true"/>
          <p:nvPr/>
        </p:nvSpPr>
        <p:spPr>
          <a:xfrm rot="0">
            <a:off x="774181" y="1008698"/>
            <a:ext cx="11635956" cy="648970"/>
          </a:xfrm>
          <a:prstGeom prst="rect">
            <a:avLst/>
          </a:prstGeom>
        </p:spPr>
        <p:txBody>
          <a:bodyPr anchor="t" rtlCol="false" tIns="0" lIns="0" bIns="0" rIns="0">
            <a:spAutoFit/>
          </a:bodyPr>
          <a:lstStyle/>
          <a:p>
            <a:pPr algn="l">
              <a:lnSpc>
                <a:spcPts val="5059"/>
              </a:lnSpc>
            </a:pPr>
            <a:r>
              <a:rPr lang="en-US" b="true" sz="4599">
                <a:solidFill>
                  <a:srgbClr val="222222"/>
                </a:solidFill>
                <a:latin typeface="Inter Bold"/>
                <a:ea typeface="Inter Bold"/>
                <a:cs typeface="Inter Bold"/>
                <a:sym typeface="Inter Bold"/>
              </a:rPr>
              <a:t>EXPLORATORY DATA ANALYSIS</a:t>
            </a:r>
          </a:p>
        </p:txBody>
      </p:sp>
      <p:sp>
        <p:nvSpPr>
          <p:cNvPr name="Freeform 19" id="19"/>
          <p:cNvSpPr/>
          <p:nvPr/>
        </p:nvSpPr>
        <p:spPr>
          <a:xfrm flipH="false" flipV="false" rot="0">
            <a:off x="9144000" y="1909100"/>
            <a:ext cx="8531947" cy="4463316"/>
          </a:xfrm>
          <a:custGeom>
            <a:avLst/>
            <a:gdLst/>
            <a:ahLst/>
            <a:cxnLst/>
            <a:rect r="r" b="b" t="t" l="l"/>
            <a:pathLst>
              <a:path h="4463316" w="8531947">
                <a:moveTo>
                  <a:pt x="0" y="0"/>
                </a:moveTo>
                <a:lnTo>
                  <a:pt x="8531947" y="0"/>
                </a:lnTo>
                <a:lnTo>
                  <a:pt x="8531947" y="4463316"/>
                </a:lnTo>
                <a:lnTo>
                  <a:pt x="0" y="4463316"/>
                </a:lnTo>
                <a:lnTo>
                  <a:pt x="0" y="0"/>
                </a:lnTo>
                <a:close/>
              </a:path>
            </a:pathLst>
          </a:custGeom>
          <a:blipFill>
            <a:blip r:embed="rId3"/>
            <a:stretch>
              <a:fillRect l="-912" t="0" r="0" b="0"/>
            </a:stretch>
          </a:blipFill>
        </p:spPr>
      </p:sp>
      <p:sp>
        <p:nvSpPr>
          <p:cNvPr name="TextBox 20" id="20"/>
          <p:cNvSpPr txBox="true"/>
          <p:nvPr/>
        </p:nvSpPr>
        <p:spPr>
          <a:xfrm rot="0">
            <a:off x="9168993" y="6497529"/>
            <a:ext cx="8384226" cy="2715895"/>
          </a:xfrm>
          <a:prstGeom prst="rect">
            <a:avLst/>
          </a:prstGeom>
        </p:spPr>
        <p:txBody>
          <a:bodyPr anchor="t" rtlCol="false" tIns="0" lIns="0" bIns="0" rIns="0">
            <a:spAutoFit/>
          </a:bodyPr>
          <a:lstStyle/>
          <a:p>
            <a:pPr algn="l" marL="474979" indent="-237490" lvl="1">
              <a:lnSpc>
                <a:spcPts val="3079"/>
              </a:lnSpc>
              <a:buFont typeface="Arial"/>
              <a:buChar char="•"/>
            </a:pPr>
            <a:r>
              <a:rPr lang="en-US" b="true" sz="2199">
                <a:solidFill>
                  <a:srgbClr val="222222"/>
                </a:solidFill>
                <a:latin typeface="Inter Bold"/>
                <a:ea typeface="Inter Bold"/>
                <a:cs typeface="Inter Bold"/>
                <a:sym typeface="Inter Bold"/>
              </a:rPr>
              <a:t>Newer businesses (2020–2024) show a higher concentration of working hours in the 1-10 and 10-20 hours range</a:t>
            </a:r>
            <a:r>
              <a:rPr lang="en-US" sz="2199">
                <a:solidFill>
                  <a:srgbClr val="222222"/>
                </a:solidFill>
                <a:latin typeface="Inter"/>
                <a:ea typeface="Inter"/>
                <a:cs typeface="Inter"/>
                <a:sym typeface="Inter"/>
              </a:rPr>
              <a:t>, as indicated by lighter shades.</a:t>
            </a:r>
          </a:p>
          <a:p>
            <a:pPr algn="l" marL="474979" indent="-237490" lvl="1">
              <a:lnSpc>
                <a:spcPts val="3079"/>
              </a:lnSpc>
              <a:spcBef>
                <a:spcPct val="0"/>
              </a:spcBef>
              <a:buFont typeface="Arial"/>
              <a:buChar char="•"/>
            </a:pPr>
            <a:r>
              <a:rPr lang="en-US" b="true" sz="2199">
                <a:solidFill>
                  <a:srgbClr val="222222"/>
                </a:solidFill>
                <a:latin typeface="Inter Bold"/>
                <a:ea typeface="Inter Bold"/>
                <a:cs typeface="Inter Bold"/>
                <a:sym typeface="Inter Bold"/>
              </a:rPr>
              <a:t>Older businesses (pre-2020) exhibit a more balanced distribution across all hour categories</a:t>
            </a:r>
            <a:r>
              <a:rPr lang="en-US" sz="2199">
                <a:solidFill>
                  <a:srgbClr val="222222"/>
                </a:solidFill>
                <a:latin typeface="Inter"/>
                <a:ea typeface="Inter"/>
                <a:cs typeface="Inter"/>
                <a:sym typeface="Inter"/>
              </a:rPr>
              <a:t>, with a notable concentration in the 31-40 and 51+ hours range, as shown by darker shades.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77128" y="9242522"/>
            <a:ext cx="2742491" cy="764757"/>
            <a:chOff x="0" y="0"/>
            <a:chExt cx="722302" cy="201417"/>
          </a:xfrm>
        </p:grpSpPr>
        <p:sp>
          <p:nvSpPr>
            <p:cNvPr name="Freeform 3" id="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29493" y="1128978"/>
            <a:ext cx="1029807" cy="248019"/>
            <a:chOff x="0" y="0"/>
            <a:chExt cx="1373076" cy="330692"/>
          </a:xfrm>
        </p:grpSpPr>
        <p:grpSp>
          <p:nvGrpSpPr>
            <p:cNvPr name="Group 6" id="6"/>
            <p:cNvGrpSpPr/>
            <p:nvPr/>
          </p:nvGrpSpPr>
          <p:grpSpPr>
            <a:xfrm rot="0">
              <a:off x="0" y="0"/>
              <a:ext cx="330692" cy="330692"/>
              <a:chOff x="0" y="0"/>
              <a:chExt cx="65322" cy="65322"/>
            </a:xfrm>
          </p:grpSpPr>
          <p:sp>
            <p:nvSpPr>
              <p:cNvPr name="Freeform 7" id="7"/>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8" id="8"/>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1192" y="0"/>
              <a:ext cx="330692" cy="330692"/>
              <a:chOff x="0" y="0"/>
              <a:chExt cx="65322" cy="65322"/>
            </a:xfrm>
          </p:grpSpPr>
          <p:sp>
            <p:nvSpPr>
              <p:cNvPr name="Freeform 10" id="10"/>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1" id="11"/>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2384" y="0"/>
              <a:ext cx="330692" cy="330692"/>
              <a:chOff x="0" y="0"/>
              <a:chExt cx="65322" cy="65322"/>
            </a:xfrm>
          </p:grpSpPr>
          <p:sp>
            <p:nvSpPr>
              <p:cNvPr name="Freeform 13" id="13"/>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4" id="14"/>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316902" y="2265680"/>
            <a:ext cx="10685551" cy="6615143"/>
          </a:xfrm>
          <a:custGeom>
            <a:avLst/>
            <a:gdLst/>
            <a:ahLst/>
            <a:cxnLst/>
            <a:rect r="r" b="b" t="t" l="l"/>
            <a:pathLst>
              <a:path h="6615143" w="10685551">
                <a:moveTo>
                  <a:pt x="0" y="0"/>
                </a:moveTo>
                <a:lnTo>
                  <a:pt x="10685551" y="0"/>
                </a:lnTo>
                <a:lnTo>
                  <a:pt x="10685551" y="6615143"/>
                </a:lnTo>
                <a:lnTo>
                  <a:pt x="0" y="6615143"/>
                </a:lnTo>
                <a:lnTo>
                  <a:pt x="0" y="0"/>
                </a:lnTo>
                <a:close/>
              </a:path>
            </a:pathLst>
          </a:custGeom>
          <a:blipFill>
            <a:blip r:embed="rId2"/>
            <a:stretch>
              <a:fillRect l="-3104" t="-430" r="-1654" b="0"/>
            </a:stretch>
          </a:blipFill>
        </p:spPr>
      </p:sp>
      <p:sp>
        <p:nvSpPr>
          <p:cNvPr name="TextBox 16" id="16"/>
          <p:cNvSpPr txBox="true"/>
          <p:nvPr/>
        </p:nvSpPr>
        <p:spPr>
          <a:xfrm rot="0">
            <a:off x="15647826" y="9419478"/>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05</a:t>
            </a:r>
          </a:p>
        </p:txBody>
      </p:sp>
      <p:sp>
        <p:nvSpPr>
          <p:cNvPr name="TextBox 17" id="17"/>
          <p:cNvSpPr txBox="true"/>
          <p:nvPr/>
        </p:nvSpPr>
        <p:spPr>
          <a:xfrm rot="0">
            <a:off x="618955" y="1300613"/>
            <a:ext cx="10081445" cy="648970"/>
          </a:xfrm>
          <a:prstGeom prst="rect">
            <a:avLst/>
          </a:prstGeom>
        </p:spPr>
        <p:txBody>
          <a:bodyPr anchor="t" rtlCol="false" tIns="0" lIns="0" bIns="0" rIns="0">
            <a:spAutoFit/>
          </a:bodyPr>
          <a:lstStyle/>
          <a:p>
            <a:pPr algn="just">
              <a:lnSpc>
                <a:spcPts val="5059"/>
              </a:lnSpc>
            </a:pPr>
            <a:r>
              <a:rPr lang="en-US" b="true" sz="4599">
                <a:solidFill>
                  <a:srgbClr val="222222"/>
                </a:solidFill>
                <a:latin typeface="Inter Bold"/>
                <a:ea typeface="Inter Bold"/>
                <a:cs typeface="Inter Bold"/>
                <a:sym typeface="Inter Bold"/>
              </a:rPr>
              <a:t>COHORT FORMATION:</a:t>
            </a:r>
          </a:p>
        </p:txBody>
      </p:sp>
      <p:sp>
        <p:nvSpPr>
          <p:cNvPr name="TextBox 18" id="18"/>
          <p:cNvSpPr txBox="true"/>
          <p:nvPr/>
        </p:nvSpPr>
        <p:spPr>
          <a:xfrm rot="0">
            <a:off x="10685551" y="2227580"/>
            <a:ext cx="6475226" cy="2715895"/>
          </a:xfrm>
          <a:prstGeom prst="rect">
            <a:avLst/>
          </a:prstGeom>
        </p:spPr>
        <p:txBody>
          <a:bodyPr anchor="t" rtlCol="false" tIns="0" lIns="0" bIns="0" rIns="0">
            <a:spAutoFit/>
          </a:bodyPr>
          <a:lstStyle/>
          <a:p>
            <a:pPr algn="l" marL="474979" indent="-237490" lvl="1">
              <a:lnSpc>
                <a:spcPts val="3079"/>
              </a:lnSpc>
              <a:buFont typeface="Arial"/>
              <a:buChar char="•"/>
            </a:pPr>
            <a:r>
              <a:rPr lang="en-US" b="true" sz="2199">
                <a:solidFill>
                  <a:srgbClr val="222222"/>
                </a:solidFill>
                <a:latin typeface="Inter Bold"/>
                <a:ea typeface="Inter Bold"/>
                <a:cs typeface="Inter Bold"/>
                <a:sym typeface="Inter Bold"/>
              </a:rPr>
              <a:t>Men Dominate Older Businesses:</a:t>
            </a:r>
            <a:r>
              <a:rPr lang="en-US" sz="2199">
                <a:solidFill>
                  <a:srgbClr val="222222"/>
                </a:solidFill>
                <a:latin typeface="Inter"/>
                <a:ea typeface="Inter"/>
                <a:cs typeface="Inter"/>
                <a:sym typeface="Inter"/>
              </a:rPr>
              <a:t> Male entrepreneurs lead in </a:t>
            </a:r>
            <a:r>
              <a:rPr lang="en-US" b="true" sz="2199">
                <a:solidFill>
                  <a:srgbClr val="222222"/>
                </a:solidFill>
                <a:latin typeface="Inter Bold"/>
                <a:ea typeface="Inter Bold"/>
                <a:cs typeface="Inter Bold"/>
                <a:sym typeface="Inter Bold"/>
              </a:rPr>
              <a:t>long-established businesses (10+ years).</a:t>
            </a:r>
          </a:p>
          <a:p>
            <a:pPr algn="l" marL="474979" indent="-237490" lvl="1">
              <a:lnSpc>
                <a:spcPts val="3079"/>
              </a:lnSpc>
              <a:spcBef>
                <a:spcPct val="0"/>
              </a:spcBef>
              <a:buFont typeface="Arial"/>
              <a:buChar char="•"/>
            </a:pPr>
            <a:r>
              <a:rPr lang="en-US" b="true" sz="2199">
                <a:solidFill>
                  <a:srgbClr val="222222"/>
                </a:solidFill>
                <a:latin typeface="Inter Bold"/>
                <a:ea typeface="Inter Bold"/>
                <a:cs typeface="Inter Bold"/>
                <a:sym typeface="Inter Bold"/>
              </a:rPr>
              <a:t>Women Drive New Business Growth:</a:t>
            </a:r>
            <a:r>
              <a:rPr lang="en-US" sz="2199">
                <a:solidFill>
                  <a:srgbClr val="222222"/>
                </a:solidFill>
                <a:latin typeface="Inter"/>
                <a:ea typeface="Inter"/>
                <a:cs typeface="Inter"/>
                <a:sym typeface="Inter"/>
              </a:rPr>
              <a:t> </a:t>
            </a:r>
            <a:r>
              <a:rPr lang="en-US" b="true" sz="2199">
                <a:solidFill>
                  <a:srgbClr val="222222"/>
                </a:solidFill>
                <a:latin typeface="Inter Bold"/>
                <a:ea typeface="Inter Bold"/>
                <a:cs typeface="Inter Bold"/>
                <a:sym typeface="Inter Bold"/>
              </a:rPr>
              <a:t>Women outnumber men </a:t>
            </a:r>
            <a:r>
              <a:rPr lang="en-US" sz="2199">
                <a:solidFill>
                  <a:srgbClr val="222222"/>
                </a:solidFill>
                <a:latin typeface="Inter"/>
                <a:ea typeface="Inter"/>
                <a:cs typeface="Inter"/>
                <a:sym typeface="Inter"/>
              </a:rPr>
              <a:t>in the 1-3 year business categories, Overall suggesting t</a:t>
            </a:r>
            <a:r>
              <a:rPr lang="en-US" sz="2199">
                <a:solidFill>
                  <a:srgbClr val="222222"/>
                </a:solidFill>
                <a:latin typeface="Inter"/>
                <a:ea typeface="Inter"/>
                <a:cs typeface="Inter"/>
                <a:sym typeface="Inter"/>
              </a:rPr>
              <a:t>he Gender Gap is Narrowing.</a:t>
            </a:r>
          </a:p>
        </p:txBody>
      </p:sp>
      <p:sp>
        <p:nvSpPr>
          <p:cNvPr name="Freeform 19" id="19"/>
          <p:cNvSpPr/>
          <p:nvPr/>
        </p:nvSpPr>
        <p:spPr>
          <a:xfrm flipH="false" flipV="false" rot="0">
            <a:off x="10685551" y="5143500"/>
            <a:ext cx="6198756" cy="4114800"/>
          </a:xfrm>
          <a:custGeom>
            <a:avLst/>
            <a:gdLst/>
            <a:ahLst/>
            <a:cxnLst/>
            <a:rect r="r" b="b" t="t" l="l"/>
            <a:pathLst>
              <a:path h="4114800" w="6198756">
                <a:moveTo>
                  <a:pt x="0" y="0"/>
                </a:moveTo>
                <a:lnTo>
                  <a:pt x="6198756" y="0"/>
                </a:lnTo>
                <a:lnTo>
                  <a:pt x="6198756" y="4114800"/>
                </a:lnTo>
                <a:lnTo>
                  <a:pt x="0" y="4114800"/>
                </a:lnTo>
                <a:lnTo>
                  <a:pt x="0" y="0"/>
                </a:lnTo>
                <a:close/>
              </a:path>
            </a:pathLst>
          </a:custGeom>
          <a:blipFill>
            <a:blip r:embed="rId3"/>
            <a:stretch>
              <a:fillRect l="-1877" t="-2656" r="0" b="-9084"/>
            </a:stretch>
          </a:blipFill>
        </p:spPr>
      </p:sp>
      <p:sp>
        <p:nvSpPr>
          <p:cNvPr name="TextBox 20" id="20"/>
          <p:cNvSpPr txBox="true"/>
          <p:nvPr/>
        </p:nvSpPr>
        <p:spPr>
          <a:xfrm rot="0">
            <a:off x="7177855" y="1300613"/>
            <a:ext cx="10081445" cy="648970"/>
          </a:xfrm>
          <a:prstGeom prst="rect">
            <a:avLst/>
          </a:prstGeom>
        </p:spPr>
        <p:txBody>
          <a:bodyPr anchor="t" rtlCol="false" tIns="0" lIns="0" bIns="0" rIns="0">
            <a:spAutoFit/>
          </a:bodyPr>
          <a:lstStyle/>
          <a:p>
            <a:pPr algn="l">
              <a:lnSpc>
                <a:spcPts val="5059"/>
              </a:lnSpc>
            </a:pPr>
            <a:r>
              <a:rPr lang="en-US" b="true" sz="4599">
                <a:solidFill>
                  <a:srgbClr val="222222"/>
                </a:solidFill>
                <a:latin typeface="Inter Bold"/>
                <a:ea typeface="Inter Bold"/>
                <a:cs typeface="Inter Bold"/>
                <a:sym typeface="Inter Bold"/>
              </a:rPr>
              <a:t>WOMEN IN BUSINESS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16809" y="9258300"/>
            <a:ext cx="2742491" cy="764757"/>
            <a:chOff x="0" y="0"/>
            <a:chExt cx="722302" cy="201417"/>
          </a:xfrm>
        </p:grpSpPr>
        <p:sp>
          <p:nvSpPr>
            <p:cNvPr name="Freeform 3" id="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29493" y="1128978"/>
            <a:ext cx="1029807" cy="248019"/>
            <a:chOff x="0" y="0"/>
            <a:chExt cx="1373076" cy="330692"/>
          </a:xfrm>
        </p:grpSpPr>
        <p:grpSp>
          <p:nvGrpSpPr>
            <p:cNvPr name="Group 6" id="6"/>
            <p:cNvGrpSpPr/>
            <p:nvPr/>
          </p:nvGrpSpPr>
          <p:grpSpPr>
            <a:xfrm rot="0">
              <a:off x="0" y="0"/>
              <a:ext cx="330692" cy="330692"/>
              <a:chOff x="0" y="0"/>
              <a:chExt cx="65322" cy="65322"/>
            </a:xfrm>
          </p:grpSpPr>
          <p:sp>
            <p:nvSpPr>
              <p:cNvPr name="Freeform 7" id="7"/>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8" id="8"/>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1192" y="0"/>
              <a:ext cx="330692" cy="330692"/>
              <a:chOff x="0" y="0"/>
              <a:chExt cx="65322" cy="65322"/>
            </a:xfrm>
          </p:grpSpPr>
          <p:sp>
            <p:nvSpPr>
              <p:cNvPr name="Freeform 10" id="10"/>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1" id="11"/>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2384" y="0"/>
              <a:ext cx="330692" cy="330692"/>
              <a:chOff x="0" y="0"/>
              <a:chExt cx="65322" cy="65322"/>
            </a:xfrm>
          </p:grpSpPr>
          <p:sp>
            <p:nvSpPr>
              <p:cNvPr name="Freeform 13" id="13"/>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4" id="14"/>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4987507" y="9435256"/>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06</a:t>
            </a:r>
          </a:p>
        </p:txBody>
      </p:sp>
      <p:sp>
        <p:nvSpPr>
          <p:cNvPr name="TextBox 16" id="16"/>
          <p:cNvSpPr txBox="true"/>
          <p:nvPr/>
        </p:nvSpPr>
        <p:spPr>
          <a:xfrm rot="0">
            <a:off x="11749315" y="1877247"/>
            <a:ext cx="5509985" cy="7011670"/>
          </a:xfrm>
          <a:prstGeom prst="rect">
            <a:avLst/>
          </a:prstGeom>
        </p:spPr>
        <p:txBody>
          <a:bodyPr anchor="t" rtlCol="false" tIns="0" lIns="0" bIns="0" rIns="0">
            <a:spAutoFit/>
          </a:bodyPr>
          <a:lstStyle/>
          <a:p>
            <a:pPr algn="l">
              <a:lnSpc>
                <a:spcPts val="3079"/>
              </a:lnSpc>
            </a:pPr>
            <a:r>
              <a:rPr lang="en-US" sz="2199" b="true">
                <a:solidFill>
                  <a:srgbClr val="000000"/>
                </a:solidFill>
                <a:latin typeface="Canva Sans Bold"/>
                <a:ea typeface="Canva Sans Bold"/>
                <a:cs typeface="Canva Sans Bold"/>
                <a:sym typeface="Canva Sans Bold"/>
              </a:rPr>
              <a:t>Stress factor responses specifically reported by</a:t>
            </a:r>
            <a:r>
              <a:rPr lang="en-US" sz="2199" b="true">
                <a:solidFill>
                  <a:srgbClr val="000000"/>
                </a:solidFill>
                <a:latin typeface="Canva Sans Bold"/>
                <a:ea typeface="Canva Sans Bold"/>
                <a:cs typeface="Canva Sans Bold"/>
                <a:sym typeface="Canva Sans Bold"/>
              </a:rPr>
              <a:t> women business</a:t>
            </a:r>
          </a:p>
          <a:p>
            <a:pPr algn="l" marL="474978" indent="-237489" lvl="1">
              <a:lnSpc>
                <a:spcPts val="3079"/>
              </a:lnSpc>
              <a:buFont typeface="Arial"/>
              <a:buChar char="•"/>
            </a:pPr>
            <a:r>
              <a:rPr lang="en-US" sz="2199">
                <a:solidFill>
                  <a:srgbClr val="000000"/>
                </a:solidFill>
                <a:latin typeface="Canva Sans"/>
                <a:ea typeface="Canva Sans"/>
                <a:cs typeface="Canva Sans"/>
                <a:sym typeface="Canva Sans"/>
              </a:rPr>
              <a:t>Th</a:t>
            </a:r>
            <a:r>
              <a:rPr lang="en-US" sz="2199">
                <a:solidFill>
                  <a:srgbClr val="000000"/>
                </a:solidFill>
                <a:latin typeface="Canva Sans"/>
                <a:ea typeface="Canva Sans"/>
                <a:cs typeface="Canva Sans"/>
                <a:sym typeface="Canva Sans"/>
              </a:rPr>
              <a:t>e top stressor by far is</a:t>
            </a:r>
            <a:r>
              <a:rPr lang="en-US" b="true" sz="2199">
                <a:solidFill>
                  <a:srgbClr val="000000"/>
                </a:solidFill>
                <a:latin typeface="Canva Sans Bold"/>
                <a:ea typeface="Canva Sans Bold"/>
                <a:cs typeface="Canva Sans Bold"/>
                <a:sym typeface="Canva Sans Bold"/>
              </a:rPr>
              <a:t> fina</a:t>
            </a:r>
            <a:r>
              <a:rPr lang="en-US" b="true" sz="2199">
                <a:solidFill>
                  <a:srgbClr val="000000"/>
                </a:solidFill>
                <a:latin typeface="Canva Sans Bold"/>
                <a:ea typeface="Canva Sans Bold"/>
                <a:cs typeface="Canva Sans Bold"/>
                <a:sym typeface="Canva Sans Bold"/>
              </a:rPr>
              <a:t>ncial strain, cited in nearly 30% of all responses.</a:t>
            </a:r>
            <a:r>
              <a:rPr lang="en-US" sz="2199">
                <a:solidFill>
                  <a:srgbClr val="000000"/>
                </a:solidFill>
                <a:latin typeface="Canva Sans"/>
                <a:ea typeface="Canva Sans"/>
                <a:cs typeface="Canva Sans"/>
                <a:sym typeface="Canva Sans"/>
              </a:rPr>
              <a:t> This includes iss</a:t>
            </a:r>
            <a:r>
              <a:rPr lang="en-US" sz="2199">
                <a:solidFill>
                  <a:srgbClr val="000000"/>
                </a:solidFill>
                <a:latin typeface="Canva Sans"/>
                <a:ea typeface="Canva Sans"/>
                <a:cs typeface="Canva Sans"/>
                <a:sym typeface="Canva Sans"/>
              </a:rPr>
              <a:t>ues lik</a:t>
            </a:r>
            <a:r>
              <a:rPr lang="en-US" sz="2199">
                <a:solidFill>
                  <a:srgbClr val="000000"/>
                </a:solidFill>
                <a:latin typeface="Canva Sans"/>
                <a:ea typeface="Canva Sans"/>
                <a:cs typeface="Canva Sans"/>
                <a:sym typeface="Canva Sans"/>
              </a:rPr>
              <a:t>e covering rent, w</a:t>
            </a:r>
            <a:r>
              <a:rPr lang="en-US" sz="2199">
                <a:solidFill>
                  <a:srgbClr val="000000"/>
                </a:solidFill>
                <a:latin typeface="Canva Sans"/>
                <a:ea typeface="Canva Sans"/>
                <a:cs typeface="Canva Sans"/>
                <a:sym typeface="Canva Sans"/>
              </a:rPr>
              <a:t>ages, and inventory areas pressing for early-stage businesses with limited capital reserves.</a:t>
            </a:r>
          </a:p>
          <a:p>
            <a:pPr algn="l" marL="474978" indent="-237489" lvl="1">
              <a:lnSpc>
                <a:spcPts val="3079"/>
              </a:lnSpc>
              <a:buFont typeface="Arial"/>
              <a:buChar char="•"/>
            </a:pPr>
            <a:r>
              <a:rPr lang="en-US" b="true" sz="2199">
                <a:solidFill>
                  <a:srgbClr val="000000"/>
                </a:solidFill>
                <a:latin typeface="Canva Sans Bold"/>
                <a:ea typeface="Canva Sans Bold"/>
                <a:cs typeface="Canva Sans Bold"/>
                <a:sym typeface="Canva Sans Bold"/>
              </a:rPr>
              <a:t>Work-life balance emerges as the second-largest challenge,</a:t>
            </a:r>
            <a:r>
              <a:rPr lang="en-US" sz="2199">
                <a:solidFill>
                  <a:srgbClr val="000000"/>
                </a:solidFill>
                <a:latin typeface="Canva Sans"/>
                <a:ea typeface="Canva Sans"/>
                <a:cs typeface="Canva Sans"/>
                <a:sym typeface="Canva Sans"/>
              </a:rPr>
              <a:t> reported by almost 25% of respondents. This highlights the dual burden many women face—juggling entrepreneurial duties with personal responsibilities.</a:t>
            </a:r>
          </a:p>
          <a:p>
            <a:pPr algn="l" marL="474978" indent="-237489" lvl="1">
              <a:lnSpc>
                <a:spcPts val="3079"/>
              </a:lnSpc>
              <a:buFont typeface="Arial"/>
              <a:buChar char="•"/>
            </a:pPr>
            <a:r>
              <a:rPr lang="en-US" sz="2199">
                <a:solidFill>
                  <a:srgbClr val="000000"/>
                </a:solidFill>
                <a:latin typeface="Canva Sans"/>
                <a:ea typeface="Canva Sans"/>
                <a:cs typeface="Canva Sans"/>
                <a:sym typeface="Canva Sans"/>
              </a:rPr>
              <a:t>Technology and customer problems were some other factors.</a:t>
            </a:r>
          </a:p>
        </p:txBody>
      </p:sp>
      <p:sp>
        <p:nvSpPr>
          <p:cNvPr name="TextBox 17" id="17"/>
          <p:cNvSpPr txBox="true"/>
          <p:nvPr/>
        </p:nvSpPr>
        <p:spPr>
          <a:xfrm rot="0">
            <a:off x="1038225" y="1167078"/>
            <a:ext cx="14859355" cy="554355"/>
          </a:xfrm>
          <a:prstGeom prst="rect">
            <a:avLst/>
          </a:prstGeom>
        </p:spPr>
        <p:txBody>
          <a:bodyPr anchor="t" rtlCol="false" tIns="0" lIns="0" bIns="0" rIns="0">
            <a:spAutoFit/>
          </a:bodyPr>
          <a:lstStyle/>
          <a:p>
            <a:pPr algn="l">
              <a:lnSpc>
                <a:spcPts val="4290"/>
              </a:lnSpc>
            </a:pPr>
            <a:r>
              <a:rPr lang="en-US" b="true" sz="3900">
                <a:solidFill>
                  <a:srgbClr val="222222"/>
                </a:solidFill>
                <a:latin typeface="Inter Bold"/>
                <a:ea typeface="Inter Bold"/>
                <a:cs typeface="Inter Bold"/>
                <a:sym typeface="Inter Bold"/>
              </a:rPr>
              <a:t>STRESS FACTORS AMONG FEMALE BUSINESS OWNERS</a:t>
            </a:r>
          </a:p>
        </p:txBody>
      </p:sp>
      <p:sp>
        <p:nvSpPr>
          <p:cNvPr name="Freeform 18" id="18"/>
          <p:cNvSpPr/>
          <p:nvPr/>
        </p:nvSpPr>
        <p:spPr>
          <a:xfrm flipH="false" flipV="false" rot="0">
            <a:off x="777240" y="2247265"/>
            <a:ext cx="10744725" cy="6078333"/>
          </a:xfrm>
          <a:custGeom>
            <a:avLst/>
            <a:gdLst/>
            <a:ahLst/>
            <a:cxnLst/>
            <a:rect r="r" b="b" t="t" l="l"/>
            <a:pathLst>
              <a:path h="6078333" w="10744725">
                <a:moveTo>
                  <a:pt x="0" y="0"/>
                </a:moveTo>
                <a:lnTo>
                  <a:pt x="10744725" y="0"/>
                </a:lnTo>
                <a:lnTo>
                  <a:pt x="10744725" y="6078334"/>
                </a:lnTo>
                <a:lnTo>
                  <a:pt x="0" y="6078334"/>
                </a:lnTo>
                <a:lnTo>
                  <a:pt x="0" y="0"/>
                </a:lnTo>
                <a:close/>
              </a:path>
            </a:pathLst>
          </a:custGeom>
          <a:blipFill>
            <a:blip r:embed="rId2"/>
            <a:stretch>
              <a:fillRect l="-6967" t="0" r="-21"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0728" y="8998368"/>
            <a:ext cx="2742491" cy="764757"/>
            <a:chOff x="0" y="0"/>
            <a:chExt cx="722302" cy="201417"/>
          </a:xfrm>
        </p:grpSpPr>
        <p:sp>
          <p:nvSpPr>
            <p:cNvPr name="Freeform 3" id="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358571" y="1128978"/>
            <a:ext cx="1029807" cy="248019"/>
            <a:chOff x="0" y="0"/>
            <a:chExt cx="1373076" cy="330692"/>
          </a:xfrm>
        </p:grpSpPr>
        <p:grpSp>
          <p:nvGrpSpPr>
            <p:cNvPr name="Group 6" id="6"/>
            <p:cNvGrpSpPr/>
            <p:nvPr/>
          </p:nvGrpSpPr>
          <p:grpSpPr>
            <a:xfrm rot="0">
              <a:off x="0" y="0"/>
              <a:ext cx="330692" cy="330692"/>
              <a:chOff x="0" y="0"/>
              <a:chExt cx="65322" cy="65322"/>
            </a:xfrm>
          </p:grpSpPr>
          <p:sp>
            <p:nvSpPr>
              <p:cNvPr name="Freeform 7" id="7"/>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8" id="8"/>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1192" y="0"/>
              <a:ext cx="330692" cy="330692"/>
              <a:chOff x="0" y="0"/>
              <a:chExt cx="65322" cy="65322"/>
            </a:xfrm>
          </p:grpSpPr>
          <p:sp>
            <p:nvSpPr>
              <p:cNvPr name="Freeform 10" id="10"/>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1" id="11"/>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2384" y="0"/>
              <a:ext cx="330692" cy="330692"/>
              <a:chOff x="0" y="0"/>
              <a:chExt cx="65322" cy="65322"/>
            </a:xfrm>
          </p:grpSpPr>
          <p:sp>
            <p:nvSpPr>
              <p:cNvPr name="Freeform 13" id="13"/>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4" id="14"/>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pic>
        <p:nvPicPr>
          <p:cNvPr name="Picture 15" id="1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04489" y="3532764"/>
            <a:ext cx="12460722" cy="6230361"/>
          </a:xfrm>
          <a:prstGeom prst="rect">
            <a:avLst/>
          </a:prstGeom>
        </p:spPr>
      </p:pic>
      <p:sp>
        <p:nvSpPr>
          <p:cNvPr name="TextBox 16" id="16"/>
          <p:cNvSpPr txBox="true"/>
          <p:nvPr/>
        </p:nvSpPr>
        <p:spPr>
          <a:xfrm rot="0">
            <a:off x="15271901" y="9175324"/>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07</a:t>
            </a:r>
          </a:p>
        </p:txBody>
      </p:sp>
      <p:sp>
        <p:nvSpPr>
          <p:cNvPr name="TextBox 17" id="17"/>
          <p:cNvSpPr txBox="true"/>
          <p:nvPr/>
        </p:nvSpPr>
        <p:spPr>
          <a:xfrm rot="0">
            <a:off x="12774735" y="2466813"/>
            <a:ext cx="5157822" cy="544957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Most women are solo entrepreneurs at stress level 1. </a:t>
            </a: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At stress level 4, more women hire employees as work hours rise.</a:t>
            </a: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At stress level 7, most women working over 40 hours have employees, managing a team adds extra pressure.</a:t>
            </a: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To support them, things like leadership training, mentorship, and tips on delegation and work-life balance could go a long way in helping reduce stress without slowing their growth.</a:t>
            </a:r>
          </a:p>
        </p:txBody>
      </p:sp>
      <p:sp>
        <p:nvSpPr>
          <p:cNvPr name="TextBox 18" id="18"/>
          <p:cNvSpPr txBox="true"/>
          <p:nvPr/>
        </p:nvSpPr>
        <p:spPr>
          <a:xfrm rot="0">
            <a:off x="545849" y="615117"/>
            <a:ext cx="12552342" cy="2715260"/>
          </a:xfrm>
          <a:prstGeom prst="rect">
            <a:avLst/>
          </a:prstGeom>
        </p:spPr>
        <p:txBody>
          <a:bodyPr anchor="t" rtlCol="false" tIns="0" lIns="0" bIns="0" rIns="0">
            <a:spAutoFit/>
          </a:bodyPr>
          <a:lstStyle/>
          <a:p>
            <a:pPr algn="l">
              <a:lnSpc>
                <a:spcPts val="5040"/>
              </a:lnSpc>
            </a:pPr>
            <a:r>
              <a:rPr lang="en-US" b="true" sz="3600">
                <a:solidFill>
                  <a:srgbClr val="222222"/>
                </a:solidFill>
                <a:latin typeface="Inter Bold"/>
                <a:ea typeface="Inter Bold"/>
                <a:cs typeface="Inter Bold"/>
                <a:sym typeface="Inter Bold"/>
              </a:rPr>
              <a:t>FROM SOLO TO TEAMWORK: STRESS PATTERNS IN WOMEN’S BUSINESSES</a:t>
            </a:r>
          </a:p>
          <a:p>
            <a:pPr algn="l">
              <a:lnSpc>
                <a:spcPts val="3080"/>
              </a:lnSpc>
            </a:pPr>
            <a:r>
              <a:rPr lang="en-US" sz="2200">
                <a:solidFill>
                  <a:srgbClr val="222222"/>
                </a:solidFill>
                <a:latin typeface="Inter"/>
                <a:ea typeface="Inter"/>
                <a:cs typeface="Inter"/>
                <a:sym typeface="Inter"/>
              </a:rPr>
              <a:t>This bar chart shows how female entrepreneurs split between being solo and managing employees, based on how many hours they work per week and their stress level (1–7).</a:t>
            </a:r>
          </a:p>
          <a:p>
            <a:pPr algn="l">
              <a:lnSpc>
                <a:spcPts val="4730"/>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29258" y="9258300"/>
            <a:ext cx="2742491" cy="764757"/>
            <a:chOff x="0" y="0"/>
            <a:chExt cx="722302" cy="201417"/>
          </a:xfrm>
        </p:grpSpPr>
        <p:sp>
          <p:nvSpPr>
            <p:cNvPr name="Freeform 3" id="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29493" y="1128978"/>
            <a:ext cx="1029807" cy="248019"/>
            <a:chOff x="0" y="0"/>
            <a:chExt cx="1373076" cy="330692"/>
          </a:xfrm>
        </p:grpSpPr>
        <p:grpSp>
          <p:nvGrpSpPr>
            <p:cNvPr name="Group 6" id="6"/>
            <p:cNvGrpSpPr/>
            <p:nvPr/>
          </p:nvGrpSpPr>
          <p:grpSpPr>
            <a:xfrm rot="0">
              <a:off x="0" y="0"/>
              <a:ext cx="330692" cy="330692"/>
              <a:chOff x="0" y="0"/>
              <a:chExt cx="65322" cy="65322"/>
            </a:xfrm>
          </p:grpSpPr>
          <p:sp>
            <p:nvSpPr>
              <p:cNvPr name="Freeform 7" id="7"/>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8" id="8"/>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1192" y="0"/>
              <a:ext cx="330692" cy="330692"/>
              <a:chOff x="0" y="0"/>
              <a:chExt cx="65322" cy="65322"/>
            </a:xfrm>
          </p:grpSpPr>
          <p:sp>
            <p:nvSpPr>
              <p:cNvPr name="Freeform 10" id="10"/>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1" id="11"/>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2384" y="0"/>
              <a:ext cx="330692" cy="330692"/>
              <a:chOff x="0" y="0"/>
              <a:chExt cx="65322" cy="65322"/>
            </a:xfrm>
          </p:grpSpPr>
          <p:sp>
            <p:nvSpPr>
              <p:cNvPr name="Freeform 13" id="13"/>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4" id="14"/>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pic>
        <p:nvPicPr>
          <p:cNvPr name="Picture 15" id="1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61144" y="3093259"/>
            <a:ext cx="12342735" cy="5751189"/>
          </a:xfrm>
          <a:prstGeom prst="rect">
            <a:avLst/>
          </a:prstGeom>
        </p:spPr>
      </p:pic>
      <p:sp>
        <p:nvSpPr>
          <p:cNvPr name="TextBox 16" id="16"/>
          <p:cNvSpPr txBox="true"/>
          <p:nvPr/>
        </p:nvSpPr>
        <p:spPr>
          <a:xfrm rot="0">
            <a:off x="15699956" y="9435256"/>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08</a:t>
            </a:r>
          </a:p>
        </p:txBody>
      </p:sp>
      <p:sp>
        <p:nvSpPr>
          <p:cNvPr name="TextBox 17" id="17"/>
          <p:cNvSpPr txBox="true"/>
          <p:nvPr/>
        </p:nvSpPr>
        <p:spPr>
          <a:xfrm rot="0">
            <a:off x="840601" y="1157553"/>
            <a:ext cx="14859355" cy="1249680"/>
          </a:xfrm>
          <a:prstGeom prst="rect">
            <a:avLst/>
          </a:prstGeom>
        </p:spPr>
        <p:txBody>
          <a:bodyPr anchor="t" rtlCol="false" tIns="0" lIns="0" bIns="0" rIns="0">
            <a:spAutoFit/>
          </a:bodyPr>
          <a:lstStyle/>
          <a:p>
            <a:pPr algn="l">
              <a:lnSpc>
                <a:spcPts val="4070"/>
              </a:lnSpc>
            </a:pPr>
            <a:r>
              <a:rPr lang="en-US" sz="3700" b="true">
                <a:solidFill>
                  <a:srgbClr val="222222"/>
                </a:solidFill>
                <a:latin typeface="Inter Bold"/>
                <a:ea typeface="Inter Bold"/>
                <a:cs typeface="Inter Bold"/>
                <a:sym typeface="Inter Bold"/>
              </a:rPr>
              <a:t>STRESS BY EDUCATION AND CAPITAL</a:t>
            </a:r>
          </a:p>
          <a:p>
            <a:pPr algn="l">
              <a:lnSpc>
                <a:spcPts val="2860"/>
              </a:lnSpc>
            </a:pPr>
            <a:r>
              <a:rPr lang="en-US" sz="2600">
                <a:solidFill>
                  <a:srgbClr val="222222"/>
                </a:solidFill>
                <a:latin typeface="Inter"/>
                <a:ea typeface="Inter"/>
                <a:cs typeface="Inter"/>
                <a:sym typeface="Inter"/>
              </a:rPr>
              <a:t>The boxplot graph shows how startup capital levels relate to stress among female entrepreneurs, filtered by education level. </a:t>
            </a:r>
          </a:p>
        </p:txBody>
      </p:sp>
      <p:sp>
        <p:nvSpPr>
          <p:cNvPr name="TextBox 18" id="18"/>
          <p:cNvSpPr txBox="true"/>
          <p:nvPr/>
        </p:nvSpPr>
        <p:spPr>
          <a:xfrm rot="0">
            <a:off x="12703879" y="2246630"/>
            <a:ext cx="4816222" cy="701167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222222"/>
                </a:solidFill>
                <a:latin typeface="Inter"/>
                <a:ea typeface="Inter"/>
                <a:cs typeface="Inter"/>
                <a:sym typeface="Inter"/>
              </a:rPr>
              <a:t>Among those with a graduate degree, stress levels are consistently moderate to high, especially for those who have capital $25,001–$50,000 or more than $50,000.</a:t>
            </a:r>
          </a:p>
          <a:p>
            <a:pPr algn="l" marL="474979" indent="-237490" lvl="1">
              <a:lnSpc>
                <a:spcPts val="3079"/>
              </a:lnSpc>
              <a:buFont typeface="Arial"/>
              <a:buChar char="•"/>
            </a:pPr>
            <a:r>
              <a:rPr lang="en-US" sz="2199">
                <a:solidFill>
                  <a:srgbClr val="222222"/>
                </a:solidFill>
                <a:latin typeface="Inter"/>
                <a:ea typeface="Inter"/>
                <a:cs typeface="Inter"/>
                <a:sym typeface="Inter"/>
              </a:rPr>
              <a:t>For high school graduates,</a:t>
            </a:r>
            <a:r>
              <a:rPr lang="en-US" sz="2199">
                <a:solidFill>
                  <a:srgbClr val="222222"/>
                </a:solidFill>
                <a:latin typeface="Inter"/>
                <a:ea typeface="Inter"/>
                <a:cs typeface="Inter"/>
                <a:sym typeface="Inter"/>
              </a:rPr>
              <a:t> stress levels are mostly moderate (3–5), but are notably higher for those who needed no startup capital or didn’t know their capital amount</a:t>
            </a:r>
          </a:p>
          <a:p>
            <a:pPr algn="l" marL="474979" indent="-237490" lvl="1">
              <a:lnSpc>
                <a:spcPts val="3079"/>
              </a:lnSpc>
              <a:spcBef>
                <a:spcPct val="0"/>
              </a:spcBef>
              <a:buFont typeface="Arial"/>
              <a:buChar char="•"/>
            </a:pPr>
            <a:r>
              <a:rPr lang="en-US" sz="2199">
                <a:solidFill>
                  <a:srgbClr val="222222"/>
                </a:solidFill>
                <a:latin typeface="Inter"/>
                <a:ea typeface="Inter"/>
                <a:cs typeface="Inter"/>
                <a:sym typeface="Inter"/>
              </a:rPr>
              <a:t>Higher-educated women may be dealing with investor expectations, while lower-educated women might be navigating uncertainty or limited access to resources</a:t>
            </a:r>
          </a:p>
        </p:txBody>
      </p:sp>
    </p:spTree>
  </p:cSld>
  <p:clrMapOvr>
    <a:masterClrMapping/>
  </p:clrMapOvr>
  <p:timing>
    <p:tnLst>
      <p:par>
        <p:cTn dur="indefinite" restart="never" nodeType="tmRoot">
          <p:childTnLst>
            <p:video>
              <p:cMediaNode vol="0">
                <p:cTn fill="hold" display="false">
                  <p:stCondLst>
                    <p:cond delay="indefinite"/>
                  </p:stCondLst>
                </p:cTn>
                <p:tgtEl>
                  <p:spTgt spid="15"/>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29258" y="9258300"/>
            <a:ext cx="2742491" cy="764757"/>
            <a:chOff x="0" y="0"/>
            <a:chExt cx="722302" cy="201417"/>
          </a:xfrm>
        </p:grpSpPr>
        <p:sp>
          <p:nvSpPr>
            <p:cNvPr name="Freeform 3" id="3"/>
            <p:cNvSpPr/>
            <p:nvPr/>
          </p:nvSpPr>
          <p:spPr>
            <a:xfrm flipH="false" flipV="false" rot="0">
              <a:off x="0" y="0"/>
              <a:ext cx="722302" cy="201417"/>
            </a:xfrm>
            <a:custGeom>
              <a:avLst/>
              <a:gdLst/>
              <a:ahLst/>
              <a:cxnLst/>
              <a:rect r="r" b="b" t="t" l="l"/>
              <a:pathLst>
                <a:path h="201417" w="722302">
                  <a:moveTo>
                    <a:pt x="0" y="0"/>
                  </a:moveTo>
                  <a:lnTo>
                    <a:pt x="722302" y="0"/>
                  </a:lnTo>
                  <a:lnTo>
                    <a:pt x="722302" y="201417"/>
                  </a:lnTo>
                  <a:lnTo>
                    <a:pt x="0" y="201417"/>
                  </a:lnTo>
                  <a:close/>
                </a:path>
              </a:pathLst>
            </a:custGeom>
            <a:gradFill rotWithShape="true">
              <a:gsLst>
                <a:gs pos="0">
                  <a:srgbClr val="86E2EB">
                    <a:alpha val="100000"/>
                  </a:srgbClr>
                </a:gs>
                <a:gs pos="100000">
                  <a:srgbClr val="A555C6">
                    <a:alpha val="100000"/>
                  </a:srgbClr>
                </a:gs>
              </a:gsLst>
              <a:lin ang="0"/>
            </a:gradFill>
          </p:spPr>
        </p:sp>
        <p:sp>
          <p:nvSpPr>
            <p:cNvPr name="TextBox 4" id="4"/>
            <p:cNvSpPr txBox="true"/>
            <p:nvPr/>
          </p:nvSpPr>
          <p:spPr>
            <a:xfrm>
              <a:off x="0" y="-38100"/>
              <a:ext cx="722302" cy="2395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29493" y="1128978"/>
            <a:ext cx="1029807" cy="248019"/>
            <a:chOff x="0" y="0"/>
            <a:chExt cx="1373076" cy="330692"/>
          </a:xfrm>
        </p:grpSpPr>
        <p:grpSp>
          <p:nvGrpSpPr>
            <p:cNvPr name="Group 6" id="6"/>
            <p:cNvGrpSpPr/>
            <p:nvPr/>
          </p:nvGrpSpPr>
          <p:grpSpPr>
            <a:xfrm rot="0">
              <a:off x="0" y="0"/>
              <a:ext cx="330692" cy="330692"/>
              <a:chOff x="0" y="0"/>
              <a:chExt cx="65322" cy="65322"/>
            </a:xfrm>
          </p:grpSpPr>
          <p:sp>
            <p:nvSpPr>
              <p:cNvPr name="Freeform 7" id="7"/>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8" id="8"/>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1192" y="0"/>
              <a:ext cx="330692" cy="330692"/>
              <a:chOff x="0" y="0"/>
              <a:chExt cx="65322" cy="65322"/>
            </a:xfrm>
          </p:grpSpPr>
          <p:sp>
            <p:nvSpPr>
              <p:cNvPr name="Freeform 10" id="10"/>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1" id="11"/>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2384" y="0"/>
              <a:ext cx="330692" cy="330692"/>
              <a:chOff x="0" y="0"/>
              <a:chExt cx="65322" cy="65322"/>
            </a:xfrm>
          </p:grpSpPr>
          <p:sp>
            <p:nvSpPr>
              <p:cNvPr name="Freeform 13" id="13"/>
              <p:cNvSpPr/>
              <p:nvPr/>
            </p:nvSpPr>
            <p:spPr>
              <a:xfrm flipH="false" flipV="false" rot="0">
                <a:off x="0" y="0"/>
                <a:ext cx="65322" cy="65322"/>
              </a:xfrm>
              <a:custGeom>
                <a:avLst/>
                <a:gdLst/>
                <a:ahLst/>
                <a:cxnLst/>
                <a:rect r="r" b="b" t="t" l="l"/>
                <a:pathLst>
                  <a:path h="65322" w="65322">
                    <a:moveTo>
                      <a:pt x="0" y="0"/>
                    </a:moveTo>
                    <a:lnTo>
                      <a:pt x="65322" y="0"/>
                    </a:lnTo>
                    <a:lnTo>
                      <a:pt x="65322" y="65322"/>
                    </a:lnTo>
                    <a:lnTo>
                      <a:pt x="0" y="65322"/>
                    </a:lnTo>
                    <a:close/>
                  </a:path>
                </a:pathLst>
              </a:custGeom>
              <a:gradFill rotWithShape="true">
                <a:gsLst>
                  <a:gs pos="0">
                    <a:srgbClr val="86E2EB">
                      <a:alpha val="100000"/>
                    </a:srgbClr>
                  </a:gs>
                  <a:gs pos="100000">
                    <a:srgbClr val="A555C6">
                      <a:alpha val="100000"/>
                    </a:srgbClr>
                  </a:gs>
                </a:gsLst>
                <a:lin ang="0"/>
              </a:gradFill>
            </p:spPr>
          </p:sp>
          <p:sp>
            <p:nvSpPr>
              <p:cNvPr name="TextBox 14" id="14"/>
              <p:cNvSpPr txBox="true"/>
              <p:nvPr/>
            </p:nvSpPr>
            <p:spPr>
              <a:xfrm>
                <a:off x="0" y="-38100"/>
                <a:ext cx="65322" cy="103422"/>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369904" y="677347"/>
            <a:ext cx="15859589" cy="1936115"/>
          </a:xfrm>
          <a:prstGeom prst="rect">
            <a:avLst/>
          </a:prstGeom>
        </p:spPr>
        <p:txBody>
          <a:bodyPr anchor="t" rtlCol="false" tIns="0" lIns="0" bIns="0" rIns="0">
            <a:spAutoFit/>
          </a:bodyPr>
          <a:lstStyle/>
          <a:p>
            <a:pPr algn="l">
              <a:lnSpc>
                <a:spcPts val="3520"/>
              </a:lnSpc>
            </a:pPr>
            <a:r>
              <a:rPr lang="en-US" sz="3200" b="true">
                <a:solidFill>
                  <a:srgbClr val="222222"/>
                </a:solidFill>
                <a:latin typeface="Inter Bold"/>
                <a:ea typeface="Inter Bold"/>
                <a:cs typeface="Inter Bold"/>
                <a:sym typeface="Inter Bold"/>
              </a:rPr>
              <a:t>INFLUENCE OF RACE AND MARITAL STATUS ON WORKING HOURS OF FEMALE ENTREPRENEURS</a:t>
            </a:r>
          </a:p>
          <a:p>
            <a:pPr algn="l">
              <a:lnSpc>
                <a:spcPts val="2420"/>
              </a:lnSpc>
            </a:pPr>
            <a:r>
              <a:rPr lang="en-US" sz="2200">
                <a:solidFill>
                  <a:srgbClr val="222222"/>
                </a:solidFill>
                <a:latin typeface="Inter"/>
                <a:ea typeface="Inter"/>
                <a:cs typeface="Inter"/>
                <a:sym typeface="Inter"/>
              </a:rPr>
              <a:t>This heatmap shows the distribution of weekly hours worked by female entrepreneurs across different marital statuses, and it updates based on the selected race category. </a:t>
            </a:r>
          </a:p>
          <a:p>
            <a:pPr algn="l">
              <a:lnSpc>
                <a:spcPts val="3520"/>
              </a:lnSpc>
            </a:pPr>
          </a:p>
        </p:txBody>
      </p:sp>
      <p:pic>
        <p:nvPicPr>
          <p:cNvPr name="Picture 16" id="16">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4659700" y="2718237"/>
            <a:ext cx="13111465" cy="6188833"/>
          </a:xfrm>
          <a:prstGeom prst="rect">
            <a:avLst/>
          </a:prstGeom>
        </p:spPr>
      </p:pic>
      <p:sp>
        <p:nvSpPr>
          <p:cNvPr name="TextBox 17" id="17"/>
          <p:cNvSpPr txBox="true"/>
          <p:nvPr/>
        </p:nvSpPr>
        <p:spPr>
          <a:xfrm rot="0">
            <a:off x="15709481" y="9435256"/>
            <a:ext cx="1820145" cy="372745"/>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Inter Medium"/>
                <a:ea typeface="Inter Medium"/>
                <a:cs typeface="Inter Medium"/>
                <a:sym typeface="Inter Medium"/>
              </a:rPr>
              <a:t>PAGE 09</a:t>
            </a:r>
          </a:p>
        </p:txBody>
      </p:sp>
      <p:sp>
        <p:nvSpPr>
          <p:cNvPr name="TextBox 18" id="18"/>
          <p:cNvSpPr txBox="true"/>
          <p:nvPr/>
        </p:nvSpPr>
        <p:spPr>
          <a:xfrm rot="0">
            <a:off x="0" y="2680137"/>
            <a:ext cx="4659700" cy="740219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222222"/>
                </a:solidFill>
                <a:latin typeface="Inter"/>
                <a:ea typeface="Inter"/>
                <a:cs typeface="Inter"/>
                <a:sym typeface="Inter"/>
              </a:rPr>
              <a:t>Among White female entrepreneurs, most work 1–10 or 21–30 hours weekly, but those who are widowed or report "</a:t>
            </a:r>
            <a:r>
              <a:rPr lang="en-US" sz="2200">
                <a:solidFill>
                  <a:srgbClr val="222222"/>
                </a:solidFill>
                <a:latin typeface="Inter"/>
                <a:ea typeface="Inter"/>
                <a:cs typeface="Inter"/>
                <a:sym typeface="Inter"/>
              </a:rPr>
              <a:t>Other" marital statuses tend to work 51+ hours, indicating a greater workload for these groups.</a:t>
            </a:r>
          </a:p>
          <a:p>
            <a:pPr algn="l" marL="474981" indent="-237491" lvl="1">
              <a:lnSpc>
                <a:spcPts val="3080"/>
              </a:lnSpc>
              <a:buFont typeface="Arial"/>
              <a:buChar char="•"/>
            </a:pPr>
            <a:r>
              <a:rPr lang="en-US" sz="2200">
                <a:solidFill>
                  <a:srgbClr val="222222"/>
                </a:solidFill>
                <a:latin typeface="Inter"/>
                <a:ea typeface="Inter"/>
                <a:cs typeface="Inter"/>
                <a:sym typeface="Inter"/>
              </a:rPr>
              <a:t>For Black or African American female entrepreneurs, the majority work 1–10 hours weekly across almost all marital statuses. </a:t>
            </a:r>
          </a:p>
          <a:p>
            <a:pPr algn="l" marL="474981" indent="-237491" lvl="1">
              <a:lnSpc>
                <a:spcPts val="3080"/>
              </a:lnSpc>
              <a:spcBef>
                <a:spcPct val="0"/>
              </a:spcBef>
              <a:buFont typeface="Arial"/>
              <a:buChar char="•"/>
            </a:pPr>
            <a:r>
              <a:rPr lang="en-US" sz="2200">
                <a:solidFill>
                  <a:srgbClr val="222222"/>
                </a:solidFill>
                <a:latin typeface="Inter"/>
                <a:ea typeface="Inter"/>
                <a:cs typeface="Inter"/>
                <a:sym typeface="Inter"/>
              </a:rPr>
              <a:t>Women in more vulnerable marital categories — especially widows — tend to carry a heavier load, maybe because they have fewer financial or emotional support systems.</a:t>
            </a:r>
          </a:p>
        </p:txBody>
      </p:sp>
    </p:spTree>
  </p:cSld>
  <p:clrMapOvr>
    <a:masterClrMapping/>
  </p:clrMapOvr>
  <p:timing>
    <p:tnLst>
      <p:par>
        <p:cTn dur="indefinite" restart="never" nodeType="tmRoot">
          <p:childTnLst>
            <p:video>
              <p:cMediaNode vol="100000">
                <p:cTn fill="hold" display="false">
                  <p:stCondLst>
                    <p:cond delay="indefinite"/>
                  </p:stCondLst>
                </p:cTn>
                <p:tgtEl>
                  <p:spTgt spid="1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DAGoMNGuWZM</dc:identifier>
  <dcterms:modified xsi:type="dcterms:W3CDTF">2011-08-01T06:04:30Z</dcterms:modified>
  <cp:revision>1</cp:revision>
  <dc:title>Copy of Final presentation - Team 2</dc:title>
</cp:coreProperties>
</file>